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8" r:id="rId3"/>
    <p:sldId id="328" r:id="rId4"/>
    <p:sldId id="329" r:id="rId5"/>
    <p:sldId id="343" r:id="rId6"/>
    <p:sldId id="334" r:id="rId7"/>
    <p:sldId id="469" r:id="rId8"/>
    <p:sldId id="467" r:id="rId9"/>
    <p:sldId id="475" r:id="rId10"/>
    <p:sldId id="468" r:id="rId11"/>
    <p:sldId id="341" r:id="rId12"/>
    <p:sldId id="379" r:id="rId13"/>
    <p:sldId id="429" r:id="rId14"/>
    <p:sldId id="430" r:id="rId15"/>
    <p:sldId id="448" r:id="rId16"/>
    <p:sldId id="433" r:id="rId17"/>
    <p:sldId id="435" r:id="rId18"/>
    <p:sldId id="436" r:id="rId19"/>
    <p:sldId id="437" r:id="rId20"/>
    <p:sldId id="438" r:id="rId21"/>
    <p:sldId id="439" r:id="rId22"/>
    <p:sldId id="440" r:id="rId23"/>
    <p:sldId id="466" r:id="rId24"/>
    <p:sldId id="456" r:id="rId25"/>
    <p:sldId id="464" r:id="rId26"/>
    <p:sldId id="465" r:id="rId27"/>
    <p:sldId id="457" r:id="rId28"/>
    <p:sldId id="471" r:id="rId29"/>
    <p:sldId id="473" r:id="rId30"/>
    <p:sldId id="476" r:id="rId31"/>
    <p:sldId id="470" r:id="rId32"/>
    <p:sldId id="474" r:id="rId33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th, Maria" initials="SM" lastIdx="0" clrIdx="0">
    <p:extLst>
      <p:ext uri="{19B8F6BF-5375-455C-9EA6-DF929625EA0E}">
        <p15:presenceInfo xmlns:p15="http://schemas.microsoft.com/office/powerpoint/2012/main" userId="S-1-5-21-651838787-625966544-618671499-31173" providerId="AD"/>
      </p:ext>
    </p:extLst>
  </p:cmAuthor>
  <p:cmAuthor id="2" name="Tranter, Beth" initials="TB" lastIdx="9" clrIdx="1">
    <p:extLst>
      <p:ext uri="{19B8F6BF-5375-455C-9EA6-DF929625EA0E}">
        <p15:presenceInfo xmlns:p15="http://schemas.microsoft.com/office/powerpoint/2012/main" userId="S-1-5-21-651838787-625966544-618671499-487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2750" autoAdjust="0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90"/>
    </p:cViewPr>
  </p:sorterViewPr>
  <p:notesViewPr>
    <p:cSldViewPr>
      <p:cViewPr varScale="1">
        <p:scale>
          <a:sx n="63" d="100"/>
          <a:sy n="63" d="100"/>
        </p:scale>
        <p:origin x="-2052" y="-12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3051D0-956B-49B1-B5C1-F14546C70D14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03337ABF-DAE7-4CC5-AB19-764FD80C868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CDBG National Objectives</a:t>
          </a:r>
          <a:endParaRPr lang="en-US" dirty="0">
            <a:solidFill>
              <a:schemeClr val="tx1"/>
            </a:solidFill>
          </a:endParaRPr>
        </a:p>
      </dgm:t>
    </dgm:pt>
    <dgm:pt modelId="{481FFA00-2F49-437A-B033-271F5B6D03FC}" type="parTrans" cxnId="{0629A6B7-3E21-4313-9987-FB708FECD297}">
      <dgm:prSet/>
      <dgm:spPr/>
      <dgm:t>
        <a:bodyPr/>
        <a:lstStyle/>
        <a:p>
          <a:endParaRPr lang="en-US"/>
        </a:p>
      </dgm:t>
    </dgm:pt>
    <dgm:pt modelId="{669DE64A-2234-40A4-9A7A-94ECD50BA9F5}" type="sibTrans" cxnId="{0629A6B7-3E21-4313-9987-FB708FECD297}">
      <dgm:prSet/>
      <dgm:spPr/>
      <dgm:t>
        <a:bodyPr/>
        <a:lstStyle/>
        <a:p>
          <a:endParaRPr lang="en-US"/>
        </a:p>
      </dgm:t>
    </dgm:pt>
    <dgm:pt modelId="{CC6AC571-4388-4308-B333-632A940B88D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Low/Mod Income</a:t>
          </a:r>
          <a:endParaRPr lang="en-US" dirty="0">
            <a:solidFill>
              <a:schemeClr val="tx1"/>
            </a:solidFill>
          </a:endParaRPr>
        </a:p>
      </dgm:t>
    </dgm:pt>
    <dgm:pt modelId="{C38B96B7-C5C3-4D65-9A45-89CF408BA128}" type="parTrans" cxnId="{0285F988-668C-483D-AB81-DD6138D553AF}">
      <dgm:prSet/>
      <dgm:spPr/>
      <dgm:t>
        <a:bodyPr/>
        <a:lstStyle/>
        <a:p>
          <a:endParaRPr lang="en-US"/>
        </a:p>
      </dgm:t>
    </dgm:pt>
    <dgm:pt modelId="{BC9C6CCC-54B7-45ED-A797-7533C3AFDF31}" type="sibTrans" cxnId="{0285F988-668C-483D-AB81-DD6138D553AF}">
      <dgm:prSet/>
      <dgm:spPr/>
      <dgm:t>
        <a:bodyPr/>
        <a:lstStyle/>
        <a:p>
          <a:endParaRPr lang="en-US"/>
        </a:p>
      </dgm:t>
    </dgm:pt>
    <dgm:pt modelId="{D49F0B80-5F2F-4338-B1F9-1D653F82E8B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Slum/Blight</a:t>
          </a:r>
          <a:r>
            <a:rPr lang="en-US" dirty="0" smtClean="0">
              <a:solidFill>
                <a:schemeClr val="tx2"/>
              </a:solidFill>
            </a:rPr>
            <a:t> </a:t>
          </a:r>
          <a:endParaRPr lang="en-US" dirty="0">
            <a:solidFill>
              <a:schemeClr val="tx2"/>
            </a:solidFill>
          </a:endParaRPr>
        </a:p>
      </dgm:t>
    </dgm:pt>
    <dgm:pt modelId="{02B0B0DA-71F6-4766-BDD0-454C69CD9D11}" type="parTrans" cxnId="{A4F17BBF-37E8-413E-BE5B-E7439B9DC4A6}">
      <dgm:prSet/>
      <dgm:spPr/>
      <dgm:t>
        <a:bodyPr/>
        <a:lstStyle/>
        <a:p>
          <a:endParaRPr lang="en-US"/>
        </a:p>
      </dgm:t>
    </dgm:pt>
    <dgm:pt modelId="{B8F570B5-7510-4882-AEAF-0255DA2A5BEA}" type="sibTrans" cxnId="{A4F17BBF-37E8-413E-BE5B-E7439B9DC4A6}">
      <dgm:prSet/>
      <dgm:spPr/>
      <dgm:t>
        <a:bodyPr/>
        <a:lstStyle/>
        <a:p>
          <a:endParaRPr lang="en-US"/>
        </a:p>
      </dgm:t>
    </dgm:pt>
    <dgm:pt modelId="{28891D9D-C87D-4EBB-9A87-8170971AD9F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Urgent Need*</a:t>
          </a:r>
        </a:p>
        <a:p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B59D12F7-05D3-4455-B050-1FF9E6E3FAEE}" type="parTrans" cxnId="{DC02B9A1-74BB-48AD-BC6E-47DE587D5B1A}">
      <dgm:prSet/>
      <dgm:spPr/>
      <dgm:t>
        <a:bodyPr/>
        <a:lstStyle/>
        <a:p>
          <a:endParaRPr lang="en-US"/>
        </a:p>
      </dgm:t>
    </dgm:pt>
    <dgm:pt modelId="{99E43370-219D-4968-950B-BCBB8C7B9FB3}" type="sibTrans" cxnId="{DC02B9A1-74BB-48AD-BC6E-47DE587D5B1A}">
      <dgm:prSet/>
      <dgm:spPr/>
      <dgm:t>
        <a:bodyPr/>
        <a:lstStyle/>
        <a:p>
          <a:endParaRPr lang="en-US"/>
        </a:p>
      </dgm:t>
    </dgm:pt>
    <dgm:pt modelId="{79B37E04-FBDD-46BC-A32C-69DCA8B76A7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Area Benefit</a:t>
          </a:r>
          <a:endParaRPr lang="en-US" dirty="0">
            <a:solidFill>
              <a:schemeClr val="tx1"/>
            </a:solidFill>
          </a:endParaRPr>
        </a:p>
      </dgm:t>
    </dgm:pt>
    <dgm:pt modelId="{C459E240-1017-4C81-B908-0C55F2A512AF}" type="parTrans" cxnId="{26EFAD10-9A14-4EAA-8BB3-9BA490D7023A}">
      <dgm:prSet/>
      <dgm:spPr/>
      <dgm:t>
        <a:bodyPr/>
        <a:lstStyle/>
        <a:p>
          <a:endParaRPr lang="en-US"/>
        </a:p>
      </dgm:t>
    </dgm:pt>
    <dgm:pt modelId="{276D61AB-4086-4557-9317-4DFEDD873317}" type="sibTrans" cxnId="{26EFAD10-9A14-4EAA-8BB3-9BA490D7023A}">
      <dgm:prSet/>
      <dgm:spPr/>
      <dgm:t>
        <a:bodyPr/>
        <a:lstStyle/>
        <a:p>
          <a:endParaRPr lang="en-US"/>
        </a:p>
      </dgm:t>
    </dgm:pt>
    <dgm:pt modelId="{01ABB5E8-7965-46AB-8557-9DF466BE4AA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Limited Clientele</a:t>
          </a:r>
          <a:endParaRPr lang="en-US" dirty="0">
            <a:solidFill>
              <a:schemeClr val="tx1"/>
            </a:solidFill>
          </a:endParaRPr>
        </a:p>
      </dgm:t>
    </dgm:pt>
    <dgm:pt modelId="{D41738FC-17A8-426A-9DCD-C66A71C7A7D4}" type="parTrans" cxnId="{6A0A109D-3907-4C72-8696-257099821853}">
      <dgm:prSet/>
      <dgm:spPr/>
      <dgm:t>
        <a:bodyPr/>
        <a:lstStyle/>
        <a:p>
          <a:endParaRPr lang="en-US"/>
        </a:p>
      </dgm:t>
    </dgm:pt>
    <dgm:pt modelId="{80C5C418-D17D-413F-99F1-90BD280B8B1C}" type="sibTrans" cxnId="{6A0A109D-3907-4C72-8696-257099821853}">
      <dgm:prSet/>
      <dgm:spPr/>
      <dgm:t>
        <a:bodyPr/>
        <a:lstStyle/>
        <a:p>
          <a:endParaRPr lang="en-US"/>
        </a:p>
      </dgm:t>
    </dgm:pt>
    <dgm:pt modelId="{70029CA9-48CC-4333-9371-B455DD7778A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Housing</a:t>
          </a:r>
          <a:endParaRPr lang="en-US" dirty="0">
            <a:solidFill>
              <a:schemeClr val="tx1"/>
            </a:solidFill>
          </a:endParaRPr>
        </a:p>
      </dgm:t>
    </dgm:pt>
    <dgm:pt modelId="{74388BCE-0BFD-4432-8908-8A4F9290C6EF}" type="parTrans" cxnId="{28816388-2E20-406D-83A5-60C85E92E535}">
      <dgm:prSet/>
      <dgm:spPr/>
      <dgm:t>
        <a:bodyPr/>
        <a:lstStyle/>
        <a:p>
          <a:endParaRPr lang="en-US"/>
        </a:p>
      </dgm:t>
    </dgm:pt>
    <dgm:pt modelId="{8210CAD9-55D1-47A5-982D-9FDBF8DFFD9D}" type="sibTrans" cxnId="{28816388-2E20-406D-83A5-60C85E92E535}">
      <dgm:prSet/>
      <dgm:spPr/>
      <dgm:t>
        <a:bodyPr/>
        <a:lstStyle/>
        <a:p>
          <a:endParaRPr lang="en-US"/>
        </a:p>
      </dgm:t>
    </dgm:pt>
    <dgm:pt modelId="{3A699513-70E3-42C6-B6FE-6647436C426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Jobs</a:t>
          </a:r>
          <a:endParaRPr lang="en-US" dirty="0">
            <a:solidFill>
              <a:schemeClr val="tx1"/>
            </a:solidFill>
          </a:endParaRPr>
        </a:p>
      </dgm:t>
    </dgm:pt>
    <dgm:pt modelId="{1BAF7959-BA49-45AA-93D9-FDC0FAD396EB}" type="parTrans" cxnId="{0FA32A9F-C00F-4A20-8396-3353BD1047C2}">
      <dgm:prSet/>
      <dgm:spPr/>
      <dgm:t>
        <a:bodyPr/>
        <a:lstStyle/>
        <a:p>
          <a:endParaRPr lang="en-US"/>
        </a:p>
      </dgm:t>
    </dgm:pt>
    <dgm:pt modelId="{860FB2E8-54D9-44D9-860E-CAC2711BCE2E}" type="sibTrans" cxnId="{0FA32A9F-C00F-4A20-8396-3353BD1047C2}">
      <dgm:prSet/>
      <dgm:spPr/>
      <dgm:t>
        <a:bodyPr/>
        <a:lstStyle/>
        <a:p>
          <a:endParaRPr lang="en-US"/>
        </a:p>
      </dgm:t>
    </dgm:pt>
    <dgm:pt modelId="{69CF350A-2294-42C5-B8BB-41CFFC3E8DA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Area Basis</a:t>
          </a:r>
          <a:endParaRPr lang="en-US" dirty="0">
            <a:solidFill>
              <a:schemeClr val="tx1"/>
            </a:solidFill>
          </a:endParaRPr>
        </a:p>
      </dgm:t>
    </dgm:pt>
    <dgm:pt modelId="{EF63E0DD-EBFD-4A4E-84E0-1209437492C2}" type="parTrans" cxnId="{A4327420-95B3-400E-985A-3AB61ACC9CAA}">
      <dgm:prSet/>
      <dgm:spPr/>
      <dgm:t>
        <a:bodyPr/>
        <a:lstStyle/>
        <a:p>
          <a:endParaRPr lang="en-US"/>
        </a:p>
      </dgm:t>
    </dgm:pt>
    <dgm:pt modelId="{5D962243-38A8-4713-B764-CBD4FD10FD8B}" type="sibTrans" cxnId="{A4327420-95B3-400E-985A-3AB61ACC9CAA}">
      <dgm:prSet/>
      <dgm:spPr/>
      <dgm:t>
        <a:bodyPr/>
        <a:lstStyle/>
        <a:p>
          <a:endParaRPr lang="en-US"/>
        </a:p>
      </dgm:t>
    </dgm:pt>
    <dgm:pt modelId="{5F00C845-CA3C-4E3E-A260-E143F5ED5E8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Spot Basis</a:t>
          </a:r>
          <a:endParaRPr lang="en-US" dirty="0">
            <a:solidFill>
              <a:schemeClr val="tx1"/>
            </a:solidFill>
          </a:endParaRPr>
        </a:p>
      </dgm:t>
    </dgm:pt>
    <dgm:pt modelId="{C7C01CF6-0FCF-4228-9991-B9602D2B63FD}" type="parTrans" cxnId="{19233423-B823-4FA8-9CB5-F8DA47BF2F6E}">
      <dgm:prSet/>
      <dgm:spPr/>
      <dgm:t>
        <a:bodyPr/>
        <a:lstStyle/>
        <a:p>
          <a:endParaRPr lang="en-US"/>
        </a:p>
      </dgm:t>
    </dgm:pt>
    <dgm:pt modelId="{0EF188A9-951A-495D-8F0C-BEFA1D264AC4}" type="sibTrans" cxnId="{19233423-B823-4FA8-9CB5-F8DA47BF2F6E}">
      <dgm:prSet/>
      <dgm:spPr/>
      <dgm:t>
        <a:bodyPr/>
        <a:lstStyle/>
        <a:p>
          <a:endParaRPr lang="en-US"/>
        </a:p>
      </dgm:t>
    </dgm:pt>
    <dgm:pt modelId="{63722173-603D-4C70-8BCE-836A95CDDED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Urban Renewal</a:t>
          </a:r>
          <a:endParaRPr lang="en-US" dirty="0">
            <a:solidFill>
              <a:schemeClr val="tx1"/>
            </a:solidFill>
          </a:endParaRPr>
        </a:p>
      </dgm:t>
    </dgm:pt>
    <dgm:pt modelId="{ACB475F8-FF26-48CC-AAEA-5AB0ADB8464C}" type="parTrans" cxnId="{35CEB09F-01F8-4280-B64D-7FFC14E1CF9D}">
      <dgm:prSet/>
      <dgm:spPr/>
      <dgm:t>
        <a:bodyPr/>
        <a:lstStyle/>
        <a:p>
          <a:endParaRPr lang="en-US"/>
        </a:p>
      </dgm:t>
    </dgm:pt>
    <dgm:pt modelId="{28191E1E-FED2-4A7A-950B-558E39BAFCFF}" type="sibTrans" cxnId="{35CEB09F-01F8-4280-B64D-7FFC14E1CF9D}">
      <dgm:prSet/>
      <dgm:spPr/>
      <dgm:t>
        <a:bodyPr/>
        <a:lstStyle/>
        <a:p>
          <a:endParaRPr lang="en-US"/>
        </a:p>
      </dgm:t>
    </dgm:pt>
    <dgm:pt modelId="{8577D883-6FE8-480E-A690-36DB43490670}" type="pres">
      <dgm:prSet presAssocID="{533051D0-956B-49B1-B5C1-F14546C70D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1C29BC-85AA-4BDE-9D90-268E38EEC116}" type="pres">
      <dgm:prSet presAssocID="{03337ABF-DAE7-4CC5-AB19-764FD80C868B}" presName="hierRoot1" presStyleCnt="0">
        <dgm:presLayoutVars>
          <dgm:hierBranch val="init"/>
        </dgm:presLayoutVars>
      </dgm:prSet>
      <dgm:spPr/>
    </dgm:pt>
    <dgm:pt modelId="{BEAF9BF0-F287-4308-903D-90696F0A4CC2}" type="pres">
      <dgm:prSet presAssocID="{03337ABF-DAE7-4CC5-AB19-764FD80C868B}" presName="rootComposite1" presStyleCnt="0"/>
      <dgm:spPr/>
    </dgm:pt>
    <dgm:pt modelId="{F3DB7D58-C04A-48CD-8F89-36A128E229D3}" type="pres">
      <dgm:prSet presAssocID="{03337ABF-DAE7-4CC5-AB19-764FD80C868B}" presName="rootText1" presStyleLbl="node0" presStyleIdx="0" presStyleCnt="1" custScaleX="2365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E28ECF-C8CA-4190-A57C-EFF0369A06AA}" type="pres">
      <dgm:prSet presAssocID="{03337ABF-DAE7-4CC5-AB19-764FD80C868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26C49C3-C64C-4BA2-8111-C933CEA376A9}" type="pres">
      <dgm:prSet presAssocID="{03337ABF-DAE7-4CC5-AB19-764FD80C868B}" presName="hierChild2" presStyleCnt="0"/>
      <dgm:spPr/>
    </dgm:pt>
    <dgm:pt modelId="{67D4E66B-4B6C-4E90-8151-183CABB76DFF}" type="pres">
      <dgm:prSet presAssocID="{C38B96B7-C5C3-4D65-9A45-89CF408BA12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E087389-0C0F-4C2C-8105-DBEAAC94C825}" type="pres">
      <dgm:prSet presAssocID="{CC6AC571-4388-4308-B333-632A940B88D0}" presName="hierRoot2" presStyleCnt="0">
        <dgm:presLayoutVars>
          <dgm:hierBranch val="init"/>
        </dgm:presLayoutVars>
      </dgm:prSet>
      <dgm:spPr/>
    </dgm:pt>
    <dgm:pt modelId="{0212E763-0FE0-486D-84FA-28B062EE987A}" type="pres">
      <dgm:prSet presAssocID="{CC6AC571-4388-4308-B333-632A940B88D0}" presName="rootComposite" presStyleCnt="0"/>
      <dgm:spPr/>
    </dgm:pt>
    <dgm:pt modelId="{E5EE7552-1E8D-4FAD-9D1B-28381D571BC6}" type="pres">
      <dgm:prSet presAssocID="{CC6AC571-4388-4308-B333-632A940B88D0}" presName="rootText" presStyleLbl="node2" presStyleIdx="0" presStyleCnt="3" custScaleX="163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E9B333-E507-426B-BB1F-59D064F051B3}" type="pres">
      <dgm:prSet presAssocID="{CC6AC571-4388-4308-B333-632A940B88D0}" presName="rootConnector" presStyleLbl="node2" presStyleIdx="0" presStyleCnt="3"/>
      <dgm:spPr/>
      <dgm:t>
        <a:bodyPr/>
        <a:lstStyle/>
        <a:p>
          <a:endParaRPr lang="en-US"/>
        </a:p>
      </dgm:t>
    </dgm:pt>
    <dgm:pt modelId="{BC89844F-8FFD-41CA-86FF-522D89EC5A9D}" type="pres">
      <dgm:prSet presAssocID="{CC6AC571-4388-4308-B333-632A940B88D0}" presName="hierChild4" presStyleCnt="0"/>
      <dgm:spPr/>
    </dgm:pt>
    <dgm:pt modelId="{B02CD891-B7F6-44E2-B441-D84FFD4EEDD2}" type="pres">
      <dgm:prSet presAssocID="{C459E240-1017-4C81-B908-0C55F2A512AF}" presName="Name37" presStyleLbl="parChTrans1D3" presStyleIdx="0" presStyleCnt="7"/>
      <dgm:spPr/>
      <dgm:t>
        <a:bodyPr/>
        <a:lstStyle/>
        <a:p>
          <a:endParaRPr lang="en-US"/>
        </a:p>
      </dgm:t>
    </dgm:pt>
    <dgm:pt modelId="{63D11547-16E3-4E51-B50C-C4D5B86D563F}" type="pres">
      <dgm:prSet presAssocID="{79B37E04-FBDD-46BC-A32C-69DCA8B76A74}" presName="hierRoot2" presStyleCnt="0">
        <dgm:presLayoutVars>
          <dgm:hierBranch val="init"/>
        </dgm:presLayoutVars>
      </dgm:prSet>
      <dgm:spPr/>
    </dgm:pt>
    <dgm:pt modelId="{01633114-D33A-4027-A9EF-AB3F9351C4F1}" type="pres">
      <dgm:prSet presAssocID="{79B37E04-FBDD-46BC-A32C-69DCA8B76A74}" presName="rootComposite" presStyleCnt="0"/>
      <dgm:spPr/>
    </dgm:pt>
    <dgm:pt modelId="{6E5D6626-183E-4F43-885F-58FB3F967590}" type="pres">
      <dgm:prSet presAssocID="{79B37E04-FBDD-46BC-A32C-69DCA8B76A74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AF9816-486A-4BE9-9D45-36AF42E2DD84}" type="pres">
      <dgm:prSet presAssocID="{79B37E04-FBDD-46BC-A32C-69DCA8B76A74}" presName="rootConnector" presStyleLbl="node3" presStyleIdx="0" presStyleCnt="7"/>
      <dgm:spPr/>
      <dgm:t>
        <a:bodyPr/>
        <a:lstStyle/>
        <a:p>
          <a:endParaRPr lang="en-US"/>
        </a:p>
      </dgm:t>
    </dgm:pt>
    <dgm:pt modelId="{21AC8C1C-C02C-4ABC-AB49-416144E7A231}" type="pres">
      <dgm:prSet presAssocID="{79B37E04-FBDD-46BC-A32C-69DCA8B76A74}" presName="hierChild4" presStyleCnt="0"/>
      <dgm:spPr/>
    </dgm:pt>
    <dgm:pt modelId="{2B565FDA-60C2-46FA-865D-9206D8AFDE77}" type="pres">
      <dgm:prSet presAssocID="{79B37E04-FBDD-46BC-A32C-69DCA8B76A74}" presName="hierChild5" presStyleCnt="0"/>
      <dgm:spPr/>
    </dgm:pt>
    <dgm:pt modelId="{9500B9A3-5285-41BA-A735-0428A807C268}" type="pres">
      <dgm:prSet presAssocID="{D41738FC-17A8-426A-9DCD-C66A71C7A7D4}" presName="Name37" presStyleLbl="parChTrans1D3" presStyleIdx="1" presStyleCnt="7"/>
      <dgm:spPr/>
      <dgm:t>
        <a:bodyPr/>
        <a:lstStyle/>
        <a:p>
          <a:endParaRPr lang="en-US"/>
        </a:p>
      </dgm:t>
    </dgm:pt>
    <dgm:pt modelId="{7162000A-BEEB-4519-9D55-95DD4832ACB2}" type="pres">
      <dgm:prSet presAssocID="{01ABB5E8-7965-46AB-8557-9DF466BE4AA1}" presName="hierRoot2" presStyleCnt="0">
        <dgm:presLayoutVars>
          <dgm:hierBranch val="init"/>
        </dgm:presLayoutVars>
      </dgm:prSet>
      <dgm:spPr/>
    </dgm:pt>
    <dgm:pt modelId="{2E51F705-A9EF-4805-9102-0C9EFB10C1C1}" type="pres">
      <dgm:prSet presAssocID="{01ABB5E8-7965-46AB-8557-9DF466BE4AA1}" presName="rootComposite" presStyleCnt="0"/>
      <dgm:spPr/>
    </dgm:pt>
    <dgm:pt modelId="{841002A6-85E8-407F-866F-C02E025D91C9}" type="pres">
      <dgm:prSet presAssocID="{01ABB5E8-7965-46AB-8557-9DF466BE4AA1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4DBC7-943C-4A93-AE3D-3307C0B830C7}" type="pres">
      <dgm:prSet presAssocID="{01ABB5E8-7965-46AB-8557-9DF466BE4AA1}" presName="rootConnector" presStyleLbl="node3" presStyleIdx="1" presStyleCnt="7"/>
      <dgm:spPr/>
      <dgm:t>
        <a:bodyPr/>
        <a:lstStyle/>
        <a:p>
          <a:endParaRPr lang="en-US"/>
        </a:p>
      </dgm:t>
    </dgm:pt>
    <dgm:pt modelId="{CF78A3E5-DDEB-493A-A629-94789741CAC9}" type="pres">
      <dgm:prSet presAssocID="{01ABB5E8-7965-46AB-8557-9DF466BE4AA1}" presName="hierChild4" presStyleCnt="0"/>
      <dgm:spPr/>
    </dgm:pt>
    <dgm:pt modelId="{EF2BC1C1-7374-42B0-8208-10FE5F53D2E4}" type="pres">
      <dgm:prSet presAssocID="{01ABB5E8-7965-46AB-8557-9DF466BE4AA1}" presName="hierChild5" presStyleCnt="0"/>
      <dgm:spPr/>
    </dgm:pt>
    <dgm:pt modelId="{16CB599F-7835-4B7A-ACE1-3853D1E18449}" type="pres">
      <dgm:prSet presAssocID="{74388BCE-0BFD-4432-8908-8A4F9290C6EF}" presName="Name37" presStyleLbl="parChTrans1D3" presStyleIdx="2" presStyleCnt="7"/>
      <dgm:spPr/>
      <dgm:t>
        <a:bodyPr/>
        <a:lstStyle/>
        <a:p>
          <a:endParaRPr lang="en-US"/>
        </a:p>
      </dgm:t>
    </dgm:pt>
    <dgm:pt modelId="{1450387A-9415-447A-A889-578D4356C14E}" type="pres">
      <dgm:prSet presAssocID="{70029CA9-48CC-4333-9371-B455DD7778AC}" presName="hierRoot2" presStyleCnt="0">
        <dgm:presLayoutVars>
          <dgm:hierBranch val="init"/>
        </dgm:presLayoutVars>
      </dgm:prSet>
      <dgm:spPr/>
    </dgm:pt>
    <dgm:pt modelId="{5B41A2CF-34EC-40A4-87CF-3FE8E5529E4E}" type="pres">
      <dgm:prSet presAssocID="{70029CA9-48CC-4333-9371-B455DD7778AC}" presName="rootComposite" presStyleCnt="0"/>
      <dgm:spPr/>
    </dgm:pt>
    <dgm:pt modelId="{C0830B39-4439-47BC-AAB5-560CD1A5B948}" type="pres">
      <dgm:prSet presAssocID="{70029CA9-48CC-4333-9371-B455DD7778AC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23364C-9584-40E1-A978-A3BC8E0D9C7F}" type="pres">
      <dgm:prSet presAssocID="{70029CA9-48CC-4333-9371-B455DD7778AC}" presName="rootConnector" presStyleLbl="node3" presStyleIdx="2" presStyleCnt="7"/>
      <dgm:spPr/>
      <dgm:t>
        <a:bodyPr/>
        <a:lstStyle/>
        <a:p>
          <a:endParaRPr lang="en-US"/>
        </a:p>
      </dgm:t>
    </dgm:pt>
    <dgm:pt modelId="{0260A038-F13D-4331-B872-3B802E5C09B0}" type="pres">
      <dgm:prSet presAssocID="{70029CA9-48CC-4333-9371-B455DD7778AC}" presName="hierChild4" presStyleCnt="0"/>
      <dgm:spPr/>
    </dgm:pt>
    <dgm:pt modelId="{ED2D570B-F554-4595-B622-A3EF9D542ED8}" type="pres">
      <dgm:prSet presAssocID="{70029CA9-48CC-4333-9371-B455DD7778AC}" presName="hierChild5" presStyleCnt="0"/>
      <dgm:spPr/>
    </dgm:pt>
    <dgm:pt modelId="{F1743A66-8F9C-4A22-AD50-E77193FC845E}" type="pres">
      <dgm:prSet presAssocID="{1BAF7959-BA49-45AA-93D9-FDC0FAD396EB}" presName="Name37" presStyleLbl="parChTrans1D3" presStyleIdx="3" presStyleCnt="7"/>
      <dgm:spPr/>
      <dgm:t>
        <a:bodyPr/>
        <a:lstStyle/>
        <a:p>
          <a:endParaRPr lang="en-US"/>
        </a:p>
      </dgm:t>
    </dgm:pt>
    <dgm:pt modelId="{68CD9B6D-70B3-4B85-91B1-458B46B2F50E}" type="pres">
      <dgm:prSet presAssocID="{3A699513-70E3-42C6-B6FE-6647436C4260}" presName="hierRoot2" presStyleCnt="0">
        <dgm:presLayoutVars>
          <dgm:hierBranch val="init"/>
        </dgm:presLayoutVars>
      </dgm:prSet>
      <dgm:spPr/>
    </dgm:pt>
    <dgm:pt modelId="{64422801-4360-4B71-9CE9-DEA1F03E3403}" type="pres">
      <dgm:prSet presAssocID="{3A699513-70E3-42C6-B6FE-6647436C4260}" presName="rootComposite" presStyleCnt="0"/>
      <dgm:spPr/>
    </dgm:pt>
    <dgm:pt modelId="{0404C16F-9470-429C-B18D-18C4B072C458}" type="pres">
      <dgm:prSet presAssocID="{3A699513-70E3-42C6-B6FE-6647436C4260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1BD309-052D-4250-9235-A85FD466C785}" type="pres">
      <dgm:prSet presAssocID="{3A699513-70E3-42C6-B6FE-6647436C4260}" presName="rootConnector" presStyleLbl="node3" presStyleIdx="3" presStyleCnt="7"/>
      <dgm:spPr/>
      <dgm:t>
        <a:bodyPr/>
        <a:lstStyle/>
        <a:p>
          <a:endParaRPr lang="en-US"/>
        </a:p>
      </dgm:t>
    </dgm:pt>
    <dgm:pt modelId="{93E9E30D-72D2-4591-96FF-6E8A33FA7AAA}" type="pres">
      <dgm:prSet presAssocID="{3A699513-70E3-42C6-B6FE-6647436C4260}" presName="hierChild4" presStyleCnt="0"/>
      <dgm:spPr/>
    </dgm:pt>
    <dgm:pt modelId="{F8417249-F9F4-46E2-B2DF-FE35DBA865EB}" type="pres">
      <dgm:prSet presAssocID="{3A699513-70E3-42C6-B6FE-6647436C4260}" presName="hierChild5" presStyleCnt="0"/>
      <dgm:spPr/>
    </dgm:pt>
    <dgm:pt modelId="{C62F0A0D-90ED-4367-BE58-CBC2BD29766D}" type="pres">
      <dgm:prSet presAssocID="{CC6AC571-4388-4308-B333-632A940B88D0}" presName="hierChild5" presStyleCnt="0"/>
      <dgm:spPr/>
    </dgm:pt>
    <dgm:pt modelId="{0FAC7CC9-F50F-4F60-A8B1-D1EC34B23A51}" type="pres">
      <dgm:prSet presAssocID="{02B0B0DA-71F6-4766-BDD0-454C69CD9D1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5445D27-A62B-4B77-80E2-531AA7ED47D4}" type="pres">
      <dgm:prSet presAssocID="{D49F0B80-5F2F-4338-B1F9-1D653F82E8BD}" presName="hierRoot2" presStyleCnt="0">
        <dgm:presLayoutVars>
          <dgm:hierBranch val="init"/>
        </dgm:presLayoutVars>
      </dgm:prSet>
      <dgm:spPr/>
    </dgm:pt>
    <dgm:pt modelId="{72652109-EF3E-4F8F-969A-EB376CCF7B2B}" type="pres">
      <dgm:prSet presAssocID="{D49F0B80-5F2F-4338-B1F9-1D653F82E8BD}" presName="rootComposite" presStyleCnt="0"/>
      <dgm:spPr/>
    </dgm:pt>
    <dgm:pt modelId="{10B542F3-338D-4D2E-AF2D-7BAE4C92CB99}" type="pres">
      <dgm:prSet presAssocID="{D49F0B80-5F2F-4338-B1F9-1D653F82E8BD}" presName="rootText" presStyleLbl="node2" presStyleIdx="1" presStyleCnt="3" custScaleX="161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D3A872-019D-45B3-B5D0-C8D477076C83}" type="pres">
      <dgm:prSet presAssocID="{D49F0B80-5F2F-4338-B1F9-1D653F82E8BD}" presName="rootConnector" presStyleLbl="node2" presStyleIdx="1" presStyleCnt="3"/>
      <dgm:spPr/>
      <dgm:t>
        <a:bodyPr/>
        <a:lstStyle/>
        <a:p>
          <a:endParaRPr lang="en-US"/>
        </a:p>
      </dgm:t>
    </dgm:pt>
    <dgm:pt modelId="{FDF9108D-761A-4682-83C8-F49267411254}" type="pres">
      <dgm:prSet presAssocID="{D49F0B80-5F2F-4338-B1F9-1D653F82E8BD}" presName="hierChild4" presStyleCnt="0"/>
      <dgm:spPr/>
    </dgm:pt>
    <dgm:pt modelId="{BAD62242-E01C-4F2C-868D-6B9216DF91C8}" type="pres">
      <dgm:prSet presAssocID="{EF63E0DD-EBFD-4A4E-84E0-1209437492C2}" presName="Name37" presStyleLbl="parChTrans1D3" presStyleIdx="4" presStyleCnt="7"/>
      <dgm:spPr/>
      <dgm:t>
        <a:bodyPr/>
        <a:lstStyle/>
        <a:p>
          <a:endParaRPr lang="en-US"/>
        </a:p>
      </dgm:t>
    </dgm:pt>
    <dgm:pt modelId="{238FE673-1DF8-44F1-A48D-5CB6B4EF82C3}" type="pres">
      <dgm:prSet presAssocID="{69CF350A-2294-42C5-B8BB-41CFFC3E8DA8}" presName="hierRoot2" presStyleCnt="0">
        <dgm:presLayoutVars>
          <dgm:hierBranch val="init"/>
        </dgm:presLayoutVars>
      </dgm:prSet>
      <dgm:spPr/>
    </dgm:pt>
    <dgm:pt modelId="{92608907-DBB7-47B8-AB8F-97993DE783E7}" type="pres">
      <dgm:prSet presAssocID="{69CF350A-2294-42C5-B8BB-41CFFC3E8DA8}" presName="rootComposite" presStyleCnt="0"/>
      <dgm:spPr/>
    </dgm:pt>
    <dgm:pt modelId="{9D3CBE3C-20D9-4A39-B129-E2FD563FFCB6}" type="pres">
      <dgm:prSet presAssocID="{69CF350A-2294-42C5-B8BB-41CFFC3E8DA8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1D26C8-8886-4F42-8541-CE57C634CE7B}" type="pres">
      <dgm:prSet presAssocID="{69CF350A-2294-42C5-B8BB-41CFFC3E8DA8}" presName="rootConnector" presStyleLbl="node3" presStyleIdx="4" presStyleCnt="7"/>
      <dgm:spPr/>
      <dgm:t>
        <a:bodyPr/>
        <a:lstStyle/>
        <a:p>
          <a:endParaRPr lang="en-US"/>
        </a:p>
      </dgm:t>
    </dgm:pt>
    <dgm:pt modelId="{070B503B-7081-4DBF-8090-54A0ECDB59CF}" type="pres">
      <dgm:prSet presAssocID="{69CF350A-2294-42C5-B8BB-41CFFC3E8DA8}" presName="hierChild4" presStyleCnt="0"/>
      <dgm:spPr/>
    </dgm:pt>
    <dgm:pt modelId="{0BB79AF1-2CB3-43E0-8F80-BE271C5B5D02}" type="pres">
      <dgm:prSet presAssocID="{69CF350A-2294-42C5-B8BB-41CFFC3E8DA8}" presName="hierChild5" presStyleCnt="0"/>
      <dgm:spPr/>
    </dgm:pt>
    <dgm:pt modelId="{27AE6A77-DBF3-4834-91C5-8BCF80E838DC}" type="pres">
      <dgm:prSet presAssocID="{C7C01CF6-0FCF-4228-9991-B9602D2B63FD}" presName="Name37" presStyleLbl="parChTrans1D3" presStyleIdx="5" presStyleCnt="7"/>
      <dgm:spPr/>
      <dgm:t>
        <a:bodyPr/>
        <a:lstStyle/>
        <a:p>
          <a:endParaRPr lang="en-US"/>
        </a:p>
      </dgm:t>
    </dgm:pt>
    <dgm:pt modelId="{49892EB6-60B0-4F3D-BABC-B096D1C72CD5}" type="pres">
      <dgm:prSet presAssocID="{5F00C845-CA3C-4E3E-A260-E143F5ED5E8D}" presName="hierRoot2" presStyleCnt="0">
        <dgm:presLayoutVars>
          <dgm:hierBranch val="init"/>
        </dgm:presLayoutVars>
      </dgm:prSet>
      <dgm:spPr/>
    </dgm:pt>
    <dgm:pt modelId="{FFCE926E-398E-4776-9344-AE8FCC3E1663}" type="pres">
      <dgm:prSet presAssocID="{5F00C845-CA3C-4E3E-A260-E143F5ED5E8D}" presName="rootComposite" presStyleCnt="0"/>
      <dgm:spPr/>
    </dgm:pt>
    <dgm:pt modelId="{F71F56A9-93C8-4F62-9FDF-E8A6F8FC2286}" type="pres">
      <dgm:prSet presAssocID="{5F00C845-CA3C-4E3E-A260-E143F5ED5E8D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F01802-8ED0-45EC-A122-617C07AD7BEE}" type="pres">
      <dgm:prSet presAssocID="{5F00C845-CA3C-4E3E-A260-E143F5ED5E8D}" presName="rootConnector" presStyleLbl="node3" presStyleIdx="5" presStyleCnt="7"/>
      <dgm:spPr/>
      <dgm:t>
        <a:bodyPr/>
        <a:lstStyle/>
        <a:p>
          <a:endParaRPr lang="en-US"/>
        </a:p>
      </dgm:t>
    </dgm:pt>
    <dgm:pt modelId="{3EEA5B08-742C-4522-994E-67F641C51C66}" type="pres">
      <dgm:prSet presAssocID="{5F00C845-CA3C-4E3E-A260-E143F5ED5E8D}" presName="hierChild4" presStyleCnt="0"/>
      <dgm:spPr/>
    </dgm:pt>
    <dgm:pt modelId="{B65ABE89-E4FF-4CFD-9F86-66DF2027260D}" type="pres">
      <dgm:prSet presAssocID="{5F00C845-CA3C-4E3E-A260-E143F5ED5E8D}" presName="hierChild5" presStyleCnt="0"/>
      <dgm:spPr/>
    </dgm:pt>
    <dgm:pt modelId="{88F91393-C466-4AAA-9213-015B9DE3B29F}" type="pres">
      <dgm:prSet presAssocID="{ACB475F8-FF26-48CC-AAEA-5AB0ADB8464C}" presName="Name37" presStyleLbl="parChTrans1D3" presStyleIdx="6" presStyleCnt="7"/>
      <dgm:spPr/>
      <dgm:t>
        <a:bodyPr/>
        <a:lstStyle/>
        <a:p>
          <a:endParaRPr lang="en-US"/>
        </a:p>
      </dgm:t>
    </dgm:pt>
    <dgm:pt modelId="{9767EC7D-EA3E-44CF-943C-71D7D2F83B0E}" type="pres">
      <dgm:prSet presAssocID="{63722173-603D-4C70-8BCE-836A95CDDEDD}" presName="hierRoot2" presStyleCnt="0">
        <dgm:presLayoutVars>
          <dgm:hierBranch val="init"/>
        </dgm:presLayoutVars>
      </dgm:prSet>
      <dgm:spPr/>
    </dgm:pt>
    <dgm:pt modelId="{70282213-A0B8-4B03-8EB7-702530625371}" type="pres">
      <dgm:prSet presAssocID="{63722173-603D-4C70-8BCE-836A95CDDEDD}" presName="rootComposite" presStyleCnt="0"/>
      <dgm:spPr/>
    </dgm:pt>
    <dgm:pt modelId="{DDB31F1D-C4E4-4E14-9DF6-4F0E438D74A3}" type="pres">
      <dgm:prSet presAssocID="{63722173-603D-4C70-8BCE-836A95CDDEDD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AB6B74-F5B8-4C2F-9DE0-31871765B6A8}" type="pres">
      <dgm:prSet presAssocID="{63722173-603D-4C70-8BCE-836A95CDDEDD}" presName="rootConnector" presStyleLbl="node3" presStyleIdx="6" presStyleCnt="7"/>
      <dgm:spPr/>
      <dgm:t>
        <a:bodyPr/>
        <a:lstStyle/>
        <a:p>
          <a:endParaRPr lang="en-US"/>
        </a:p>
      </dgm:t>
    </dgm:pt>
    <dgm:pt modelId="{0F59A6B1-9D68-4637-B598-D0EAFA4F08D4}" type="pres">
      <dgm:prSet presAssocID="{63722173-603D-4C70-8BCE-836A95CDDEDD}" presName="hierChild4" presStyleCnt="0"/>
      <dgm:spPr/>
    </dgm:pt>
    <dgm:pt modelId="{41494019-98F2-40DE-83EF-55DBBA742E46}" type="pres">
      <dgm:prSet presAssocID="{63722173-603D-4C70-8BCE-836A95CDDEDD}" presName="hierChild5" presStyleCnt="0"/>
      <dgm:spPr/>
    </dgm:pt>
    <dgm:pt modelId="{46432CA8-4F0C-4F27-91E5-128ECBEA308A}" type="pres">
      <dgm:prSet presAssocID="{D49F0B80-5F2F-4338-B1F9-1D653F82E8BD}" presName="hierChild5" presStyleCnt="0"/>
      <dgm:spPr/>
    </dgm:pt>
    <dgm:pt modelId="{097F5B23-1933-444E-AE20-0A80ACA33AEA}" type="pres">
      <dgm:prSet presAssocID="{B59D12F7-05D3-4455-B050-1FF9E6E3FAE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3F4F7AA-E3CD-454B-8606-82967E147AA4}" type="pres">
      <dgm:prSet presAssocID="{28891D9D-C87D-4EBB-9A87-8170971AD9FA}" presName="hierRoot2" presStyleCnt="0">
        <dgm:presLayoutVars>
          <dgm:hierBranch val="init"/>
        </dgm:presLayoutVars>
      </dgm:prSet>
      <dgm:spPr/>
    </dgm:pt>
    <dgm:pt modelId="{3ACE812D-9A2B-4665-BEE5-35B2171456E6}" type="pres">
      <dgm:prSet presAssocID="{28891D9D-C87D-4EBB-9A87-8170971AD9FA}" presName="rootComposite" presStyleCnt="0"/>
      <dgm:spPr/>
    </dgm:pt>
    <dgm:pt modelId="{2727E870-CCF4-46B8-91A5-CE81519B851B}" type="pres">
      <dgm:prSet presAssocID="{28891D9D-C87D-4EBB-9A87-8170971AD9FA}" presName="rootText" presStyleLbl="node2" presStyleIdx="2" presStyleCnt="3" custScaleX="162086" custScaleY="280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D1D945-06BC-46D4-9F4B-4E8FE8C73C50}" type="pres">
      <dgm:prSet presAssocID="{28891D9D-C87D-4EBB-9A87-8170971AD9FA}" presName="rootConnector" presStyleLbl="node2" presStyleIdx="2" presStyleCnt="3"/>
      <dgm:spPr/>
      <dgm:t>
        <a:bodyPr/>
        <a:lstStyle/>
        <a:p>
          <a:endParaRPr lang="en-US"/>
        </a:p>
      </dgm:t>
    </dgm:pt>
    <dgm:pt modelId="{50F981AE-95B2-45E5-9D22-110F547B9274}" type="pres">
      <dgm:prSet presAssocID="{28891D9D-C87D-4EBB-9A87-8170971AD9FA}" presName="hierChild4" presStyleCnt="0"/>
      <dgm:spPr/>
    </dgm:pt>
    <dgm:pt modelId="{B3D2E3F1-7A40-4973-B916-834A83C0E3E1}" type="pres">
      <dgm:prSet presAssocID="{28891D9D-C87D-4EBB-9A87-8170971AD9FA}" presName="hierChild5" presStyleCnt="0"/>
      <dgm:spPr/>
    </dgm:pt>
    <dgm:pt modelId="{D03B72BB-2F15-42BE-9641-AB0733679E87}" type="pres">
      <dgm:prSet presAssocID="{03337ABF-DAE7-4CC5-AB19-764FD80C868B}" presName="hierChild3" presStyleCnt="0"/>
      <dgm:spPr/>
    </dgm:pt>
  </dgm:ptLst>
  <dgm:cxnLst>
    <dgm:cxn modelId="{BE063B63-F7B7-4A7E-A075-0A6D2CF797DC}" type="presOf" srcId="{5F00C845-CA3C-4E3E-A260-E143F5ED5E8D}" destId="{F71F56A9-93C8-4F62-9FDF-E8A6F8FC2286}" srcOrd="0" destOrd="0" presId="urn:microsoft.com/office/officeart/2005/8/layout/orgChart1"/>
    <dgm:cxn modelId="{A4F17BBF-37E8-413E-BE5B-E7439B9DC4A6}" srcId="{03337ABF-DAE7-4CC5-AB19-764FD80C868B}" destId="{D49F0B80-5F2F-4338-B1F9-1D653F82E8BD}" srcOrd="1" destOrd="0" parTransId="{02B0B0DA-71F6-4766-BDD0-454C69CD9D11}" sibTransId="{B8F570B5-7510-4882-AEAF-0255DA2A5BEA}"/>
    <dgm:cxn modelId="{28816388-2E20-406D-83A5-60C85E92E535}" srcId="{CC6AC571-4388-4308-B333-632A940B88D0}" destId="{70029CA9-48CC-4333-9371-B455DD7778AC}" srcOrd="2" destOrd="0" parTransId="{74388BCE-0BFD-4432-8908-8A4F9290C6EF}" sibTransId="{8210CAD9-55D1-47A5-982D-9FDBF8DFFD9D}"/>
    <dgm:cxn modelId="{5D4D3B69-E125-425B-9004-F5E3540A3D88}" type="presOf" srcId="{D41738FC-17A8-426A-9DCD-C66A71C7A7D4}" destId="{9500B9A3-5285-41BA-A735-0428A807C268}" srcOrd="0" destOrd="0" presId="urn:microsoft.com/office/officeart/2005/8/layout/orgChart1"/>
    <dgm:cxn modelId="{048BFD71-7FBD-4F6D-9093-0244142B406D}" type="presOf" srcId="{533051D0-956B-49B1-B5C1-F14546C70D14}" destId="{8577D883-6FE8-480E-A690-36DB43490670}" srcOrd="0" destOrd="0" presId="urn:microsoft.com/office/officeart/2005/8/layout/orgChart1"/>
    <dgm:cxn modelId="{B228D202-FB19-46A3-8801-FF22F4CCB462}" type="presOf" srcId="{ACB475F8-FF26-48CC-AAEA-5AB0ADB8464C}" destId="{88F91393-C466-4AAA-9213-015B9DE3B29F}" srcOrd="0" destOrd="0" presId="urn:microsoft.com/office/officeart/2005/8/layout/orgChart1"/>
    <dgm:cxn modelId="{2AE148FB-FB8E-46DE-A93E-A8B99E575E58}" type="presOf" srcId="{CC6AC571-4388-4308-B333-632A940B88D0}" destId="{E5EE7552-1E8D-4FAD-9D1B-28381D571BC6}" srcOrd="0" destOrd="0" presId="urn:microsoft.com/office/officeart/2005/8/layout/orgChart1"/>
    <dgm:cxn modelId="{1924DBFA-FA72-446A-8445-615129D5A6FF}" type="presOf" srcId="{C38B96B7-C5C3-4D65-9A45-89CF408BA128}" destId="{67D4E66B-4B6C-4E90-8151-183CABB76DFF}" srcOrd="0" destOrd="0" presId="urn:microsoft.com/office/officeart/2005/8/layout/orgChart1"/>
    <dgm:cxn modelId="{9BAD4535-68A6-408B-A715-FEB8EEDB463D}" type="presOf" srcId="{1BAF7959-BA49-45AA-93D9-FDC0FAD396EB}" destId="{F1743A66-8F9C-4A22-AD50-E77193FC845E}" srcOrd="0" destOrd="0" presId="urn:microsoft.com/office/officeart/2005/8/layout/orgChart1"/>
    <dgm:cxn modelId="{AF408A00-4062-4B48-8682-3F71439B31B3}" type="presOf" srcId="{69CF350A-2294-42C5-B8BB-41CFFC3E8DA8}" destId="{511D26C8-8886-4F42-8541-CE57C634CE7B}" srcOrd="1" destOrd="0" presId="urn:microsoft.com/office/officeart/2005/8/layout/orgChart1"/>
    <dgm:cxn modelId="{D75D6DB3-0A91-4692-8B08-E5CC64ED7C4E}" type="presOf" srcId="{79B37E04-FBDD-46BC-A32C-69DCA8B76A74}" destId="{6E5D6626-183E-4F43-885F-58FB3F967590}" srcOrd="0" destOrd="0" presId="urn:microsoft.com/office/officeart/2005/8/layout/orgChart1"/>
    <dgm:cxn modelId="{04DD526C-C952-4677-861C-9E4F6F9C33D4}" type="presOf" srcId="{C459E240-1017-4C81-B908-0C55F2A512AF}" destId="{B02CD891-B7F6-44E2-B441-D84FFD4EEDD2}" srcOrd="0" destOrd="0" presId="urn:microsoft.com/office/officeart/2005/8/layout/orgChart1"/>
    <dgm:cxn modelId="{91F70C96-9834-4BA2-90B3-020A6862828D}" type="presOf" srcId="{63722173-603D-4C70-8BCE-836A95CDDEDD}" destId="{DDB31F1D-C4E4-4E14-9DF6-4F0E438D74A3}" srcOrd="0" destOrd="0" presId="urn:microsoft.com/office/officeart/2005/8/layout/orgChart1"/>
    <dgm:cxn modelId="{0FA32A9F-C00F-4A20-8396-3353BD1047C2}" srcId="{CC6AC571-4388-4308-B333-632A940B88D0}" destId="{3A699513-70E3-42C6-B6FE-6647436C4260}" srcOrd="3" destOrd="0" parTransId="{1BAF7959-BA49-45AA-93D9-FDC0FAD396EB}" sibTransId="{860FB2E8-54D9-44D9-860E-CAC2711BCE2E}"/>
    <dgm:cxn modelId="{061B863C-43D4-4CDF-A1B9-CE905A62CE81}" type="presOf" srcId="{D49F0B80-5F2F-4338-B1F9-1D653F82E8BD}" destId="{F7D3A872-019D-45B3-B5D0-C8D477076C83}" srcOrd="1" destOrd="0" presId="urn:microsoft.com/office/officeart/2005/8/layout/orgChart1"/>
    <dgm:cxn modelId="{6EB2C928-6751-49AB-9EBD-D68486146C89}" type="presOf" srcId="{01ABB5E8-7965-46AB-8557-9DF466BE4AA1}" destId="{F844DBC7-943C-4A93-AE3D-3307C0B830C7}" srcOrd="1" destOrd="0" presId="urn:microsoft.com/office/officeart/2005/8/layout/orgChart1"/>
    <dgm:cxn modelId="{6079E924-29C0-406C-871C-1F50E8D57E75}" type="presOf" srcId="{3A699513-70E3-42C6-B6FE-6647436C4260}" destId="{6E1BD309-052D-4250-9235-A85FD466C785}" srcOrd="1" destOrd="0" presId="urn:microsoft.com/office/officeart/2005/8/layout/orgChart1"/>
    <dgm:cxn modelId="{7B42D9F0-5155-490D-8F8E-2DB6357C52B2}" type="presOf" srcId="{D49F0B80-5F2F-4338-B1F9-1D653F82E8BD}" destId="{10B542F3-338D-4D2E-AF2D-7BAE4C92CB99}" srcOrd="0" destOrd="0" presId="urn:microsoft.com/office/officeart/2005/8/layout/orgChart1"/>
    <dgm:cxn modelId="{26EFAD10-9A14-4EAA-8BB3-9BA490D7023A}" srcId="{CC6AC571-4388-4308-B333-632A940B88D0}" destId="{79B37E04-FBDD-46BC-A32C-69DCA8B76A74}" srcOrd="0" destOrd="0" parTransId="{C459E240-1017-4C81-B908-0C55F2A512AF}" sibTransId="{276D61AB-4086-4557-9317-4DFEDD873317}"/>
    <dgm:cxn modelId="{CE933480-9DE2-42B3-8916-6391C42BC758}" type="presOf" srcId="{C7C01CF6-0FCF-4228-9991-B9602D2B63FD}" destId="{27AE6A77-DBF3-4834-91C5-8BCF80E838DC}" srcOrd="0" destOrd="0" presId="urn:microsoft.com/office/officeart/2005/8/layout/orgChart1"/>
    <dgm:cxn modelId="{161A6CDB-2B0C-4AAC-9105-7971ECE448B8}" type="presOf" srcId="{03337ABF-DAE7-4CC5-AB19-764FD80C868B}" destId="{CEE28ECF-C8CA-4190-A57C-EFF0369A06AA}" srcOrd="1" destOrd="0" presId="urn:microsoft.com/office/officeart/2005/8/layout/orgChart1"/>
    <dgm:cxn modelId="{D9DAF709-7BA7-4147-A009-5257EF7A018A}" type="presOf" srcId="{63722173-603D-4C70-8BCE-836A95CDDEDD}" destId="{67AB6B74-F5B8-4C2F-9DE0-31871765B6A8}" srcOrd="1" destOrd="0" presId="urn:microsoft.com/office/officeart/2005/8/layout/orgChart1"/>
    <dgm:cxn modelId="{31BDBF9F-61D3-4F83-A4AC-A75C0104662D}" type="presOf" srcId="{28891D9D-C87D-4EBB-9A87-8170971AD9FA}" destId="{C7D1D945-06BC-46D4-9F4B-4E8FE8C73C50}" srcOrd="1" destOrd="0" presId="urn:microsoft.com/office/officeart/2005/8/layout/orgChart1"/>
    <dgm:cxn modelId="{0629A6B7-3E21-4313-9987-FB708FECD297}" srcId="{533051D0-956B-49B1-B5C1-F14546C70D14}" destId="{03337ABF-DAE7-4CC5-AB19-764FD80C868B}" srcOrd="0" destOrd="0" parTransId="{481FFA00-2F49-437A-B033-271F5B6D03FC}" sibTransId="{669DE64A-2234-40A4-9A7A-94ECD50BA9F5}"/>
    <dgm:cxn modelId="{6F4EF60C-A796-4EDB-ABE9-CD1F4E004F85}" type="presOf" srcId="{03337ABF-DAE7-4CC5-AB19-764FD80C868B}" destId="{F3DB7D58-C04A-48CD-8F89-36A128E229D3}" srcOrd="0" destOrd="0" presId="urn:microsoft.com/office/officeart/2005/8/layout/orgChart1"/>
    <dgm:cxn modelId="{FD6E5770-C5AE-4332-B025-D72CD98D7DBF}" type="presOf" srcId="{B59D12F7-05D3-4455-B050-1FF9E6E3FAEE}" destId="{097F5B23-1933-444E-AE20-0A80ACA33AEA}" srcOrd="0" destOrd="0" presId="urn:microsoft.com/office/officeart/2005/8/layout/orgChart1"/>
    <dgm:cxn modelId="{3A70F9C0-17D2-4F71-BB6B-3C696AEE7C9C}" type="presOf" srcId="{02B0B0DA-71F6-4766-BDD0-454C69CD9D11}" destId="{0FAC7CC9-F50F-4F60-A8B1-D1EC34B23A51}" srcOrd="0" destOrd="0" presId="urn:microsoft.com/office/officeart/2005/8/layout/orgChart1"/>
    <dgm:cxn modelId="{96DED7E6-1331-43FD-BD61-C2DC6E43BE00}" type="presOf" srcId="{01ABB5E8-7965-46AB-8557-9DF466BE4AA1}" destId="{841002A6-85E8-407F-866F-C02E025D91C9}" srcOrd="0" destOrd="0" presId="urn:microsoft.com/office/officeart/2005/8/layout/orgChart1"/>
    <dgm:cxn modelId="{2556768E-03B4-4CD3-97BC-ED0B21211393}" type="presOf" srcId="{70029CA9-48CC-4333-9371-B455DD7778AC}" destId="{C0830B39-4439-47BC-AAB5-560CD1A5B948}" srcOrd="0" destOrd="0" presId="urn:microsoft.com/office/officeart/2005/8/layout/orgChart1"/>
    <dgm:cxn modelId="{0285F988-668C-483D-AB81-DD6138D553AF}" srcId="{03337ABF-DAE7-4CC5-AB19-764FD80C868B}" destId="{CC6AC571-4388-4308-B333-632A940B88D0}" srcOrd="0" destOrd="0" parTransId="{C38B96B7-C5C3-4D65-9A45-89CF408BA128}" sibTransId="{BC9C6CCC-54B7-45ED-A797-7533C3AFDF31}"/>
    <dgm:cxn modelId="{1DD34CF5-1951-48EA-8F21-16255627D778}" type="presOf" srcId="{CC6AC571-4388-4308-B333-632A940B88D0}" destId="{5CE9B333-E507-426B-BB1F-59D064F051B3}" srcOrd="1" destOrd="0" presId="urn:microsoft.com/office/officeart/2005/8/layout/orgChart1"/>
    <dgm:cxn modelId="{81B3569D-7AC0-4D71-AF73-0AEA90EEEBEA}" type="presOf" srcId="{74388BCE-0BFD-4432-8908-8A4F9290C6EF}" destId="{16CB599F-7835-4B7A-ACE1-3853D1E18449}" srcOrd="0" destOrd="0" presId="urn:microsoft.com/office/officeart/2005/8/layout/orgChart1"/>
    <dgm:cxn modelId="{A4327420-95B3-400E-985A-3AB61ACC9CAA}" srcId="{D49F0B80-5F2F-4338-B1F9-1D653F82E8BD}" destId="{69CF350A-2294-42C5-B8BB-41CFFC3E8DA8}" srcOrd="0" destOrd="0" parTransId="{EF63E0DD-EBFD-4A4E-84E0-1209437492C2}" sibTransId="{5D962243-38A8-4713-B764-CBD4FD10FD8B}"/>
    <dgm:cxn modelId="{19233423-B823-4FA8-9CB5-F8DA47BF2F6E}" srcId="{D49F0B80-5F2F-4338-B1F9-1D653F82E8BD}" destId="{5F00C845-CA3C-4E3E-A260-E143F5ED5E8D}" srcOrd="1" destOrd="0" parTransId="{C7C01CF6-0FCF-4228-9991-B9602D2B63FD}" sibTransId="{0EF188A9-951A-495D-8F0C-BEFA1D264AC4}"/>
    <dgm:cxn modelId="{DC02B9A1-74BB-48AD-BC6E-47DE587D5B1A}" srcId="{03337ABF-DAE7-4CC5-AB19-764FD80C868B}" destId="{28891D9D-C87D-4EBB-9A87-8170971AD9FA}" srcOrd="2" destOrd="0" parTransId="{B59D12F7-05D3-4455-B050-1FF9E6E3FAEE}" sibTransId="{99E43370-219D-4968-950B-BCBB8C7B9FB3}"/>
    <dgm:cxn modelId="{6A0A109D-3907-4C72-8696-257099821853}" srcId="{CC6AC571-4388-4308-B333-632A940B88D0}" destId="{01ABB5E8-7965-46AB-8557-9DF466BE4AA1}" srcOrd="1" destOrd="0" parTransId="{D41738FC-17A8-426A-9DCD-C66A71C7A7D4}" sibTransId="{80C5C418-D17D-413F-99F1-90BD280B8B1C}"/>
    <dgm:cxn modelId="{CECC497E-D63B-4961-8591-CC113AD7C963}" type="presOf" srcId="{69CF350A-2294-42C5-B8BB-41CFFC3E8DA8}" destId="{9D3CBE3C-20D9-4A39-B129-E2FD563FFCB6}" srcOrd="0" destOrd="0" presId="urn:microsoft.com/office/officeart/2005/8/layout/orgChart1"/>
    <dgm:cxn modelId="{55738FF6-8D4E-4C46-AB80-489834BAA2B2}" type="presOf" srcId="{EF63E0DD-EBFD-4A4E-84E0-1209437492C2}" destId="{BAD62242-E01C-4F2C-868D-6B9216DF91C8}" srcOrd="0" destOrd="0" presId="urn:microsoft.com/office/officeart/2005/8/layout/orgChart1"/>
    <dgm:cxn modelId="{116B8CD4-7A2C-44F6-9549-E98B9A985FAE}" type="presOf" srcId="{5F00C845-CA3C-4E3E-A260-E143F5ED5E8D}" destId="{DFF01802-8ED0-45EC-A122-617C07AD7BEE}" srcOrd="1" destOrd="0" presId="urn:microsoft.com/office/officeart/2005/8/layout/orgChart1"/>
    <dgm:cxn modelId="{6A13480D-2C71-4C01-9294-FA3B95A314AC}" type="presOf" srcId="{70029CA9-48CC-4333-9371-B455DD7778AC}" destId="{9823364C-9584-40E1-A978-A3BC8E0D9C7F}" srcOrd="1" destOrd="0" presId="urn:microsoft.com/office/officeart/2005/8/layout/orgChart1"/>
    <dgm:cxn modelId="{19C35F44-82E6-4DB7-9374-9ABD20F26224}" type="presOf" srcId="{3A699513-70E3-42C6-B6FE-6647436C4260}" destId="{0404C16F-9470-429C-B18D-18C4B072C458}" srcOrd="0" destOrd="0" presId="urn:microsoft.com/office/officeart/2005/8/layout/orgChart1"/>
    <dgm:cxn modelId="{8C0B5750-660A-4CB7-B075-B724557C7F7B}" type="presOf" srcId="{28891D9D-C87D-4EBB-9A87-8170971AD9FA}" destId="{2727E870-CCF4-46B8-91A5-CE81519B851B}" srcOrd="0" destOrd="0" presId="urn:microsoft.com/office/officeart/2005/8/layout/orgChart1"/>
    <dgm:cxn modelId="{35CEB09F-01F8-4280-B64D-7FFC14E1CF9D}" srcId="{D49F0B80-5F2F-4338-B1F9-1D653F82E8BD}" destId="{63722173-603D-4C70-8BCE-836A95CDDEDD}" srcOrd="2" destOrd="0" parTransId="{ACB475F8-FF26-48CC-AAEA-5AB0ADB8464C}" sibTransId="{28191E1E-FED2-4A7A-950B-558E39BAFCFF}"/>
    <dgm:cxn modelId="{100378AF-2D80-451C-B239-5DB9A668B15E}" type="presOf" srcId="{79B37E04-FBDD-46BC-A32C-69DCA8B76A74}" destId="{F3AF9816-486A-4BE9-9D45-36AF42E2DD84}" srcOrd="1" destOrd="0" presId="urn:microsoft.com/office/officeart/2005/8/layout/orgChart1"/>
    <dgm:cxn modelId="{2AF04C7F-3051-4CDC-9B51-5238755829E6}" type="presParOf" srcId="{8577D883-6FE8-480E-A690-36DB43490670}" destId="{DC1C29BC-85AA-4BDE-9D90-268E38EEC116}" srcOrd="0" destOrd="0" presId="urn:microsoft.com/office/officeart/2005/8/layout/orgChart1"/>
    <dgm:cxn modelId="{0E90E58C-C25B-405B-BB19-C5722FA1B0FB}" type="presParOf" srcId="{DC1C29BC-85AA-4BDE-9D90-268E38EEC116}" destId="{BEAF9BF0-F287-4308-903D-90696F0A4CC2}" srcOrd="0" destOrd="0" presId="urn:microsoft.com/office/officeart/2005/8/layout/orgChart1"/>
    <dgm:cxn modelId="{01AB9A6C-415E-4B99-A101-96A6B60B05DD}" type="presParOf" srcId="{BEAF9BF0-F287-4308-903D-90696F0A4CC2}" destId="{F3DB7D58-C04A-48CD-8F89-36A128E229D3}" srcOrd="0" destOrd="0" presId="urn:microsoft.com/office/officeart/2005/8/layout/orgChart1"/>
    <dgm:cxn modelId="{AA945CB6-0749-4DFC-9D5A-CBB220D6AABA}" type="presParOf" srcId="{BEAF9BF0-F287-4308-903D-90696F0A4CC2}" destId="{CEE28ECF-C8CA-4190-A57C-EFF0369A06AA}" srcOrd="1" destOrd="0" presId="urn:microsoft.com/office/officeart/2005/8/layout/orgChart1"/>
    <dgm:cxn modelId="{463C1171-D03B-45D3-947F-55FAB0643C7D}" type="presParOf" srcId="{DC1C29BC-85AA-4BDE-9D90-268E38EEC116}" destId="{A26C49C3-C64C-4BA2-8111-C933CEA376A9}" srcOrd="1" destOrd="0" presId="urn:microsoft.com/office/officeart/2005/8/layout/orgChart1"/>
    <dgm:cxn modelId="{52268F85-4377-4FC0-9ADD-7A7F04E7AC8C}" type="presParOf" srcId="{A26C49C3-C64C-4BA2-8111-C933CEA376A9}" destId="{67D4E66B-4B6C-4E90-8151-183CABB76DFF}" srcOrd="0" destOrd="0" presId="urn:microsoft.com/office/officeart/2005/8/layout/orgChart1"/>
    <dgm:cxn modelId="{2B51BEAD-4438-489A-BA71-B2E24EADDE2D}" type="presParOf" srcId="{A26C49C3-C64C-4BA2-8111-C933CEA376A9}" destId="{CE087389-0C0F-4C2C-8105-DBEAAC94C825}" srcOrd="1" destOrd="0" presId="urn:microsoft.com/office/officeart/2005/8/layout/orgChart1"/>
    <dgm:cxn modelId="{F758C7A2-0430-4C48-A984-8ACBA477BCCC}" type="presParOf" srcId="{CE087389-0C0F-4C2C-8105-DBEAAC94C825}" destId="{0212E763-0FE0-486D-84FA-28B062EE987A}" srcOrd="0" destOrd="0" presId="urn:microsoft.com/office/officeart/2005/8/layout/orgChart1"/>
    <dgm:cxn modelId="{FBAC12CF-84FF-4887-BAAA-A1EA88537027}" type="presParOf" srcId="{0212E763-0FE0-486D-84FA-28B062EE987A}" destId="{E5EE7552-1E8D-4FAD-9D1B-28381D571BC6}" srcOrd="0" destOrd="0" presId="urn:microsoft.com/office/officeart/2005/8/layout/orgChart1"/>
    <dgm:cxn modelId="{E3387102-09DE-4F78-B3EA-0E39E710526E}" type="presParOf" srcId="{0212E763-0FE0-486D-84FA-28B062EE987A}" destId="{5CE9B333-E507-426B-BB1F-59D064F051B3}" srcOrd="1" destOrd="0" presId="urn:microsoft.com/office/officeart/2005/8/layout/orgChart1"/>
    <dgm:cxn modelId="{A09F4EAA-BD6D-425F-B9CB-23D59EB1D7A0}" type="presParOf" srcId="{CE087389-0C0F-4C2C-8105-DBEAAC94C825}" destId="{BC89844F-8FFD-41CA-86FF-522D89EC5A9D}" srcOrd="1" destOrd="0" presId="urn:microsoft.com/office/officeart/2005/8/layout/orgChart1"/>
    <dgm:cxn modelId="{23110DD1-26F2-47E9-ABA0-4D70BD6F539E}" type="presParOf" srcId="{BC89844F-8FFD-41CA-86FF-522D89EC5A9D}" destId="{B02CD891-B7F6-44E2-B441-D84FFD4EEDD2}" srcOrd="0" destOrd="0" presId="urn:microsoft.com/office/officeart/2005/8/layout/orgChart1"/>
    <dgm:cxn modelId="{2CBA8485-3D90-483D-9EBF-58479EAD710C}" type="presParOf" srcId="{BC89844F-8FFD-41CA-86FF-522D89EC5A9D}" destId="{63D11547-16E3-4E51-B50C-C4D5B86D563F}" srcOrd="1" destOrd="0" presId="urn:microsoft.com/office/officeart/2005/8/layout/orgChart1"/>
    <dgm:cxn modelId="{793877A7-FB8F-47D1-A2B2-2A1A4E51FD17}" type="presParOf" srcId="{63D11547-16E3-4E51-B50C-C4D5B86D563F}" destId="{01633114-D33A-4027-A9EF-AB3F9351C4F1}" srcOrd="0" destOrd="0" presId="urn:microsoft.com/office/officeart/2005/8/layout/orgChart1"/>
    <dgm:cxn modelId="{E6DD486E-38C6-4A1E-A936-BA897733C92E}" type="presParOf" srcId="{01633114-D33A-4027-A9EF-AB3F9351C4F1}" destId="{6E5D6626-183E-4F43-885F-58FB3F967590}" srcOrd="0" destOrd="0" presId="urn:microsoft.com/office/officeart/2005/8/layout/orgChart1"/>
    <dgm:cxn modelId="{30A8F45D-737F-445B-B1ED-42F8C77F9E25}" type="presParOf" srcId="{01633114-D33A-4027-A9EF-AB3F9351C4F1}" destId="{F3AF9816-486A-4BE9-9D45-36AF42E2DD84}" srcOrd="1" destOrd="0" presId="urn:microsoft.com/office/officeart/2005/8/layout/orgChart1"/>
    <dgm:cxn modelId="{32C1CD44-1C1D-4DE5-9BD8-CFA4AA92F8B1}" type="presParOf" srcId="{63D11547-16E3-4E51-B50C-C4D5B86D563F}" destId="{21AC8C1C-C02C-4ABC-AB49-416144E7A231}" srcOrd="1" destOrd="0" presId="urn:microsoft.com/office/officeart/2005/8/layout/orgChart1"/>
    <dgm:cxn modelId="{AAABC0DA-FF48-4C89-8AB6-D889FF473316}" type="presParOf" srcId="{63D11547-16E3-4E51-B50C-C4D5B86D563F}" destId="{2B565FDA-60C2-46FA-865D-9206D8AFDE77}" srcOrd="2" destOrd="0" presId="urn:microsoft.com/office/officeart/2005/8/layout/orgChart1"/>
    <dgm:cxn modelId="{8E0ABD09-A328-4F2D-875A-714A5C4F0754}" type="presParOf" srcId="{BC89844F-8FFD-41CA-86FF-522D89EC5A9D}" destId="{9500B9A3-5285-41BA-A735-0428A807C268}" srcOrd="2" destOrd="0" presId="urn:microsoft.com/office/officeart/2005/8/layout/orgChart1"/>
    <dgm:cxn modelId="{432F471F-ED31-4071-80DD-4DB746B8EAEB}" type="presParOf" srcId="{BC89844F-8FFD-41CA-86FF-522D89EC5A9D}" destId="{7162000A-BEEB-4519-9D55-95DD4832ACB2}" srcOrd="3" destOrd="0" presId="urn:microsoft.com/office/officeart/2005/8/layout/orgChart1"/>
    <dgm:cxn modelId="{0769D97E-3673-4028-8EDA-B67D1298D735}" type="presParOf" srcId="{7162000A-BEEB-4519-9D55-95DD4832ACB2}" destId="{2E51F705-A9EF-4805-9102-0C9EFB10C1C1}" srcOrd="0" destOrd="0" presId="urn:microsoft.com/office/officeart/2005/8/layout/orgChart1"/>
    <dgm:cxn modelId="{AB078675-3DF2-4C01-A5C4-9278CF6D1DD0}" type="presParOf" srcId="{2E51F705-A9EF-4805-9102-0C9EFB10C1C1}" destId="{841002A6-85E8-407F-866F-C02E025D91C9}" srcOrd="0" destOrd="0" presId="urn:microsoft.com/office/officeart/2005/8/layout/orgChart1"/>
    <dgm:cxn modelId="{C5A4B10D-C3E2-4669-82ED-13E78CF98DED}" type="presParOf" srcId="{2E51F705-A9EF-4805-9102-0C9EFB10C1C1}" destId="{F844DBC7-943C-4A93-AE3D-3307C0B830C7}" srcOrd="1" destOrd="0" presId="urn:microsoft.com/office/officeart/2005/8/layout/orgChart1"/>
    <dgm:cxn modelId="{BBA230D3-F301-4991-86A0-04E49A8A326A}" type="presParOf" srcId="{7162000A-BEEB-4519-9D55-95DD4832ACB2}" destId="{CF78A3E5-DDEB-493A-A629-94789741CAC9}" srcOrd="1" destOrd="0" presId="urn:microsoft.com/office/officeart/2005/8/layout/orgChart1"/>
    <dgm:cxn modelId="{0F61EC39-24EE-4BB1-9834-948E449B0A37}" type="presParOf" srcId="{7162000A-BEEB-4519-9D55-95DD4832ACB2}" destId="{EF2BC1C1-7374-42B0-8208-10FE5F53D2E4}" srcOrd="2" destOrd="0" presId="urn:microsoft.com/office/officeart/2005/8/layout/orgChart1"/>
    <dgm:cxn modelId="{072D0940-6715-481F-A171-BD77D6EB4F75}" type="presParOf" srcId="{BC89844F-8FFD-41CA-86FF-522D89EC5A9D}" destId="{16CB599F-7835-4B7A-ACE1-3853D1E18449}" srcOrd="4" destOrd="0" presId="urn:microsoft.com/office/officeart/2005/8/layout/orgChart1"/>
    <dgm:cxn modelId="{E7DC1F56-B503-4EB8-B3EA-1A142BE0EB02}" type="presParOf" srcId="{BC89844F-8FFD-41CA-86FF-522D89EC5A9D}" destId="{1450387A-9415-447A-A889-578D4356C14E}" srcOrd="5" destOrd="0" presId="urn:microsoft.com/office/officeart/2005/8/layout/orgChart1"/>
    <dgm:cxn modelId="{8C116BDD-4F59-4BC6-A7AF-81471478C3A8}" type="presParOf" srcId="{1450387A-9415-447A-A889-578D4356C14E}" destId="{5B41A2CF-34EC-40A4-87CF-3FE8E5529E4E}" srcOrd="0" destOrd="0" presId="urn:microsoft.com/office/officeart/2005/8/layout/orgChart1"/>
    <dgm:cxn modelId="{EB6DABA2-9C19-4C80-80AB-7EEC2C4CA812}" type="presParOf" srcId="{5B41A2CF-34EC-40A4-87CF-3FE8E5529E4E}" destId="{C0830B39-4439-47BC-AAB5-560CD1A5B948}" srcOrd="0" destOrd="0" presId="urn:microsoft.com/office/officeart/2005/8/layout/orgChart1"/>
    <dgm:cxn modelId="{B9CCFF66-9C72-4747-B94A-ADE9ABA9030C}" type="presParOf" srcId="{5B41A2CF-34EC-40A4-87CF-3FE8E5529E4E}" destId="{9823364C-9584-40E1-A978-A3BC8E0D9C7F}" srcOrd="1" destOrd="0" presId="urn:microsoft.com/office/officeart/2005/8/layout/orgChart1"/>
    <dgm:cxn modelId="{BBFDC44C-855D-438B-AD68-78FB7080B72D}" type="presParOf" srcId="{1450387A-9415-447A-A889-578D4356C14E}" destId="{0260A038-F13D-4331-B872-3B802E5C09B0}" srcOrd="1" destOrd="0" presId="urn:microsoft.com/office/officeart/2005/8/layout/orgChart1"/>
    <dgm:cxn modelId="{9ACD9914-CD76-4316-A5B9-DED2B387B600}" type="presParOf" srcId="{1450387A-9415-447A-A889-578D4356C14E}" destId="{ED2D570B-F554-4595-B622-A3EF9D542ED8}" srcOrd="2" destOrd="0" presId="urn:microsoft.com/office/officeart/2005/8/layout/orgChart1"/>
    <dgm:cxn modelId="{5AE95AB1-792B-4C53-932A-5605EBEF3975}" type="presParOf" srcId="{BC89844F-8FFD-41CA-86FF-522D89EC5A9D}" destId="{F1743A66-8F9C-4A22-AD50-E77193FC845E}" srcOrd="6" destOrd="0" presId="urn:microsoft.com/office/officeart/2005/8/layout/orgChart1"/>
    <dgm:cxn modelId="{3E7D5603-E6DC-4D4A-B505-74AEAA366F6D}" type="presParOf" srcId="{BC89844F-8FFD-41CA-86FF-522D89EC5A9D}" destId="{68CD9B6D-70B3-4B85-91B1-458B46B2F50E}" srcOrd="7" destOrd="0" presId="urn:microsoft.com/office/officeart/2005/8/layout/orgChart1"/>
    <dgm:cxn modelId="{CA9BA7B5-6913-4D80-A770-F7D6FB2E45A6}" type="presParOf" srcId="{68CD9B6D-70B3-4B85-91B1-458B46B2F50E}" destId="{64422801-4360-4B71-9CE9-DEA1F03E3403}" srcOrd="0" destOrd="0" presId="urn:microsoft.com/office/officeart/2005/8/layout/orgChart1"/>
    <dgm:cxn modelId="{3F5A7A3C-AF24-44DA-B9CC-47A2CA6012E2}" type="presParOf" srcId="{64422801-4360-4B71-9CE9-DEA1F03E3403}" destId="{0404C16F-9470-429C-B18D-18C4B072C458}" srcOrd="0" destOrd="0" presId="urn:microsoft.com/office/officeart/2005/8/layout/orgChart1"/>
    <dgm:cxn modelId="{2053B71B-4F86-4885-A21F-057E8E670CF4}" type="presParOf" srcId="{64422801-4360-4B71-9CE9-DEA1F03E3403}" destId="{6E1BD309-052D-4250-9235-A85FD466C785}" srcOrd="1" destOrd="0" presId="urn:microsoft.com/office/officeart/2005/8/layout/orgChart1"/>
    <dgm:cxn modelId="{208D3E48-3E1E-4B0C-B84C-E7BDC49B0EFA}" type="presParOf" srcId="{68CD9B6D-70B3-4B85-91B1-458B46B2F50E}" destId="{93E9E30D-72D2-4591-96FF-6E8A33FA7AAA}" srcOrd="1" destOrd="0" presId="urn:microsoft.com/office/officeart/2005/8/layout/orgChart1"/>
    <dgm:cxn modelId="{E57E9350-D0BD-4487-A8C9-C350B272C01D}" type="presParOf" srcId="{68CD9B6D-70B3-4B85-91B1-458B46B2F50E}" destId="{F8417249-F9F4-46E2-B2DF-FE35DBA865EB}" srcOrd="2" destOrd="0" presId="urn:microsoft.com/office/officeart/2005/8/layout/orgChart1"/>
    <dgm:cxn modelId="{AEBFBBB1-EB46-405F-BB9C-F92F5B2CAFC0}" type="presParOf" srcId="{CE087389-0C0F-4C2C-8105-DBEAAC94C825}" destId="{C62F0A0D-90ED-4367-BE58-CBC2BD29766D}" srcOrd="2" destOrd="0" presId="urn:microsoft.com/office/officeart/2005/8/layout/orgChart1"/>
    <dgm:cxn modelId="{35EA94ED-1D12-4197-8392-5694146E0E57}" type="presParOf" srcId="{A26C49C3-C64C-4BA2-8111-C933CEA376A9}" destId="{0FAC7CC9-F50F-4F60-A8B1-D1EC34B23A51}" srcOrd="2" destOrd="0" presId="urn:microsoft.com/office/officeart/2005/8/layout/orgChart1"/>
    <dgm:cxn modelId="{2FC920F2-17BC-4331-AE74-13451659C9C2}" type="presParOf" srcId="{A26C49C3-C64C-4BA2-8111-C933CEA376A9}" destId="{E5445D27-A62B-4B77-80E2-531AA7ED47D4}" srcOrd="3" destOrd="0" presId="urn:microsoft.com/office/officeart/2005/8/layout/orgChart1"/>
    <dgm:cxn modelId="{A4B0490F-B5C9-465C-BF08-9E7565054052}" type="presParOf" srcId="{E5445D27-A62B-4B77-80E2-531AA7ED47D4}" destId="{72652109-EF3E-4F8F-969A-EB376CCF7B2B}" srcOrd="0" destOrd="0" presId="urn:microsoft.com/office/officeart/2005/8/layout/orgChart1"/>
    <dgm:cxn modelId="{34BBFF31-9EB5-4418-9599-609580640E48}" type="presParOf" srcId="{72652109-EF3E-4F8F-969A-EB376CCF7B2B}" destId="{10B542F3-338D-4D2E-AF2D-7BAE4C92CB99}" srcOrd="0" destOrd="0" presId="urn:microsoft.com/office/officeart/2005/8/layout/orgChart1"/>
    <dgm:cxn modelId="{281345CA-0910-4460-96A2-87957A1F8D1B}" type="presParOf" srcId="{72652109-EF3E-4F8F-969A-EB376CCF7B2B}" destId="{F7D3A872-019D-45B3-B5D0-C8D477076C83}" srcOrd="1" destOrd="0" presId="urn:microsoft.com/office/officeart/2005/8/layout/orgChart1"/>
    <dgm:cxn modelId="{8E89877D-E916-4F7E-A503-F1C002C86BE7}" type="presParOf" srcId="{E5445D27-A62B-4B77-80E2-531AA7ED47D4}" destId="{FDF9108D-761A-4682-83C8-F49267411254}" srcOrd="1" destOrd="0" presId="urn:microsoft.com/office/officeart/2005/8/layout/orgChart1"/>
    <dgm:cxn modelId="{3B2BED8B-C678-4658-8C0E-673A644F0838}" type="presParOf" srcId="{FDF9108D-761A-4682-83C8-F49267411254}" destId="{BAD62242-E01C-4F2C-868D-6B9216DF91C8}" srcOrd="0" destOrd="0" presId="urn:microsoft.com/office/officeart/2005/8/layout/orgChart1"/>
    <dgm:cxn modelId="{EF0988C0-C3D1-4E1E-B1B6-8C264480C456}" type="presParOf" srcId="{FDF9108D-761A-4682-83C8-F49267411254}" destId="{238FE673-1DF8-44F1-A48D-5CB6B4EF82C3}" srcOrd="1" destOrd="0" presId="urn:microsoft.com/office/officeart/2005/8/layout/orgChart1"/>
    <dgm:cxn modelId="{974E5828-C7A1-4EFE-B453-2E2AA301C4A2}" type="presParOf" srcId="{238FE673-1DF8-44F1-A48D-5CB6B4EF82C3}" destId="{92608907-DBB7-47B8-AB8F-97993DE783E7}" srcOrd="0" destOrd="0" presId="urn:microsoft.com/office/officeart/2005/8/layout/orgChart1"/>
    <dgm:cxn modelId="{DC222055-BAE2-4437-8B89-F4DDB2822060}" type="presParOf" srcId="{92608907-DBB7-47B8-AB8F-97993DE783E7}" destId="{9D3CBE3C-20D9-4A39-B129-E2FD563FFCB6}" srcOrd="0" destOrd="0" presId="urn:microsoft.com/office/officeart/2005/8/layout/orgChart1"/>
    <dgm:cxn modelId="{276FA158-6588-4403-9DCD-6C39998C7A2E}" type="presParOf" srcId="{92608907-DBB7-47B8-AB8F-97993DE783E7}" destId="{511D26C8-8886-4F42-8541-CE57C634CE7B}" srcOrd="1" destOrd="0" presId="urn:microsoft.com/office/officeart/2005/8/layout/orgChart1"/>
    <dgm:cxn modelId="{2847EECF-C37E-4C4A-BB8E-4C8543429C17}" type="presParOf" srcId="{238FE673-1DF8-44F1-A48D-5CB6B4EF82C3}" destId="{070B503B-7081-4DBF-8090-54A0ECDB59CF}" srcOrd="1" destOrd="0" presId="urn:microsoft.com/office/officeart/2005/8/layout/orgChart1"/>
    <dgm:cxn modelId="{0CD07224-57A9-43B6-9FE3-87380AB25757}" type="presParOf" srcId="{238FE673-1DF8-44F1-A48D-5CB6B4EF82C3}" destId="{0BB79AF1-2CB3-43E0-8F80-BE271C5B5D02}" srcOrd="2" destOrd="0" presId="urn:microsoft.com/office/officeart/2005/8/layout/orgChart1"/>
    <dgm:cxn modelId="{49D74B1C-E68C-46E9-AC51-A0D74CB1E7B2}" type="presParOf" srcId="{FDF9108D-761A-4682-83C8-F49267411254}" destId="{27AE6A77-DBF3-4834-91C5-8BCF80E838DC}" srcOrd="2" destOrd="0" presId="urn:microsoft.com/office/officeart/2005/8/layout/orgChart1"/>
    <dgm:cxn modelId="{6E866A9F-C3D7-4DBE-8FD6-DC90E27D84E5}" type="presParOf" srcId="{FDF9108D-761A-4682-83C8-F49267411254}" destId="{49892EB6-60B0-4F3D-BABC-B096D1C72CD5}" srcOrd="3" destOrd="0" presId="urn:microsoft.com/office/officeart/2005/8/layout/orgChart1"/>
    <dgm:cxn modelId="{FE1E02B6-2DB3-434F-9EAF-4C1C64FCC4E2}" type="presParOf" srcId="{49892EB6-60B0-4F3D-BABC-B096D1C72CD5}" destId="{FFCE926E-398E-4776-9344-AE8FCC3E1663}" srcOrd="0" destOrd="0" presId="urn:microsoft.com/office/officeart/2005/8/layout/orgChart1"/>
    <dgm:cxn modelId="{52AFA402-A2C7-4EB1-AC49-6FC782C199EE}" type="presParOf" srcId="{FFCE926E-398E-4776-9344-AE8FCC3E1663}" destId="{F71F56A9-93C8-4F62-9FDF-E8A6F8FC2286}" srcOrd="0" destOrd="0" presId="urn:microsoft.com/office/officeart/2005/8/layout/orgChart1"/>
    <dgm:cxn modelId="{5B768C94-8FF3-4DD4-9BD6-CE230ECF5409}" type="presParOf" srcId="{FFCE926E-398E-4776-9344-AE8FCC3E1663}" destId="{DFF01802-8ED0-45EC-A122-617C07AD7BEE}" srcOrd="1" destOrd="0" presId="urn:microsoft.com/office/officeart/2005/8/layout/orgChart1"/>
    <dgm:cxn modelId="{730B317E-EBA4-4D3B-AB1B-ADF88017AECD}" type="presParOf" srcId="{49892EB6-60B0-4F3D-BABC-B096D1C72CD5}" destId="{3EEA5B08-742C-4522-994E-67F641C51C66}" srcOrd="1" destOrd="0" presId="urn:microsoft.com/office/officeart/2005/8/layout/orgChart1"/>
    <dgm:cxn modelId="{E78DD4D5-E041-4696-869A-30D2321A51D2}" type="presParOf" srcId="{49892EB6-60B0-4F3D-BABC-B096D1C72CD5}" destId="{B65ABE89-E4FF-4CFD-9F86-66DF2027260D}" srcOrd="2" destOrd="0" presId="urn:microsoft.com/office/officeart/2005/8/layout/orgChart1"/>
    <dgm:cxn modelId="{AB9383C4-1840-4D85-8CF1-29FC82CA6A3D}" type="presParOf" srcId="{FDF9108D-761A-4682-83C8-F49267411254}" destId="{88F91393-C466-4AAA-9213-015B9DE3B29F}" srcOrd="4" destOrd="0" presId="urn:microsoft.com/office/officeart/2005/8/layout/orgChart1"/>
    <dgm:cxn modelId="{00DFB4B8-18B2-4D8E-B269-15514D023D62}" type="presParOf" srcId="{FDF9108D-761A-4682-83C8-F49267411254}" destId="{9767EC7D-EA3E-44CF-943C-71D7D2F83B0E}" srcOrd="5" destOrd="0" presId="urn:microsoft.com/office/officeart/2005/8/layout/orgChart1"/>
    <dgm:cxn modelId="{3D0D27EA-1AFB-4D7B-BDF5-0D5BFD795F92}" type="presParOf" srcId="{9767EC7D-EA3E-44CF-943C-71D7D2F83B0E}" destId="{70282213-A0B8-4B03-8EB7-702530625371}" srcOrd="0" destOrd="0" presId="urn:microsoft.com/office/officeart/2005/8/layout/orgChart1"/>
    <dgm:cxn modelId="{F87E259A-0EC8-4378-B95E-F7F6FB71B930}" type="presParOf" srcId="{70282213-A0B8-4B03-8EB7-702530625371}" destId="{DDB31F1D-C4E4-4E14-9DF6-4F0E438D74A3}" srcOrd="0" destOrd="0" presId="urn:microsoft.com/office/officeart/2005/8/layout/orgChart1"/>
    <dgm:cxn modelId="{888A9EBD-2112-4597-9747-2AF8455EFF20}" type="presParOf" srcId="{70282213-A0B8-4B03-8EB7-702530625371}" destId="{67AB6B74-F5B8-4C2F-9DE0-31871765B6A8}" srcOrd="1" destOrd="0" presId="urn:microsoft.com/office/officeart/2005/8/layout/orgChart1"/>
    <dgm:cxn modelId="{F9E24CE6-BF47-42C9-A9E1-A4888639A005}" type="presParOf" srcId="{9767EC7D-EA3E-44CF-943C-71D7D2F83B0E}" destId="{0F59A6B1-9D68-4637-B598-D0EAFA4F08D4}" srcOrd="1" destOrd="0" presId="urn:microsoft.com/office/officeart/2005/8/layout/orgChart1"/>
    <dgm:cxn modelId="{D0853656-4C16-4968-AA8D-5E088FC05F8D}" type="presParOf" srcId="{9767EC7D-EA3E-44CF-943C-71D7D2F83B0E}" destId="{41494019-98F2-40DE-83EF-55DBBA742E46}" srcOrd="2" destOrd="0" presId="urn:microsoft.com/office/officeart/2005/8/layout/orgChart1"/>
    <dgm:cxn modelId="{E57848D8-5C6C-4C2F-A04B-5E7160826AE5}" type="presParOf" srcId="{E5445D27-A62B-4B77-80E2-531AA7ED47D4}" destId="{46432CA8-4F0C-4F27-91E5-128ECBEA308A}" srcOrd="2" destOrd="0" presId="urn:microsoft.com/office/officeart/2005/8/layout/orgChart1"/>
    <dgm:cxn modelId="{B3AA907C-3E42-471D-8DB1-4D5CB3249B2C}" type="presParOf" srcId="{A26C49C3-C64C-4BA2-8111-C933CEA376A9}" destId="{097F5B23-1933-444E-AE20-0A80ACA33AEA}" srcOrd="4" destOrd="0" presId="urn:microsoft.com/office/officeart/2005/8/layout/orgChart1"/>
    <dgm:cxn modelId="{D7601F92-C8A1-4B5B-80AA-7BAAA51D4300}" type="presParOf" srcId="{A26C49C3-C64C-4BA2-8111-C933CEA376A9}" destId="{73F4F7AA-E3CD-454B-8606-82967E147AA4}" srcOrd="5" destOrd="0" presId="urn:microsoft.com/office/officeart/2005/8/layout/orgChart1"/>
    <dgm:cxn modelId="{13B51967-2757-436C-AC84-D79F7F86C83A}" type="presParOf" srcId="{73F4F7AA-E3CD-454B-8606-82967E147AA4}" destId="{3ACE812D-9A2B-4665-BEE5-35B2171456E6}" srcOrd="0" destOrd="0" presId="urn:microsoft.com/office/officeart/2005/8/layout/orgChart1"/>
    <dgm:cxn modelId="{2AF7F4C6-31FE-4751-8179-61C63389A998}" type="presParOf" srcId="{3ACE812D-9A2B-4665-BEE5-35B2171456E6}" destId="{2727E870-CCF4-46B8-91A5-CE81519B851B}" srcOrd="0" destOrd="0" presId="urn:microsoft.com/office/officeart/2005/8/layout/orgChart1"/>
    <dgm:cxn modelId="{3BB6F946-131B-41FF-86DC-ED10C268E42B}" type="presParOf" srcId="{3ACE812D-9A2B-4665-BEE5-35B2171456E6}" destId="{C7D1D945-06BC-46D4-9F4B-4E8FE8C73C50}" srcOrd="1" destOrd="0" presId="urn:microsoft.com/office/officeart/2005/8/layout/orgChart1"/>
    <dgm:cxn modelId="{1F77AF98-C79C-4E44-9AA7-6C48A4634239}" type="presParOf" srcId="{73F4F7AA-E3CD-454B-8606-82967E147AA4}" destId="{50F981AE-95B2-45E5-9D22-110F547B9274}" srcOrd="1" destOrd="0" presId="urn:microsoft.com/office/officeart/2005/8/layout/orgChart1"/>
    <dgm:cxn modelId="{74ADB4E0-2AB5-48F9-AE2D-3F20EBE58694}" type="presParOf" srcId="{73F4F7AA-E3CD-454B-8606-82967E147AA4}" destId="{B3D2E3F1-7A40-4973-B916-834A83C0E3E1}" srcOrd="2" destOrd="0" presId="urn:microsoft.com/office/officeart/2005/8/layout/orgChart1"/>
    <dgm:cxn modelId="{31884238-18C7-4A9C-B844-C8D5212BA331}" type="presParOf" srcId="{DC1C29BC-85AA-4BDE-9D90-268E38EEC116}" destId="{D03B72BB-2F15-42BE-9641-AB0733679E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F5B23-1933-444E-AE20-0A80ACA33AEA}">
      <dsp:nvSpPr>
        <dsp:cNvPr id="0" name=""/>
        <dsp:cNvSpPr/>
      </dsp:nvSpPr>
      <dsp:spPr>
        <a:xfrm>
          <a:off x="4191000" y="679610"/>
          <a:ext cx="2484750" cy="284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83"/>
              </a:lnTo>
              <a:lnTo>
                <a:pt x="2484750" y="142083"/>
              </a:lnTo>
              <a:lnTo>
                <a:pt x="2484750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1393-C466-4AAA-9213-015B9DE3B29F}">
      <dsp:nvSpPr>
        <dsp:cNvPr id="0" name=""/>
        <dsp:cNvSpPr/>
      </dsp:nvSpPr>
      <dsp:spPr>
        <a:xfrm>
          <a:off x="3324429" y="1640363"/>
          <a:ext cx="328417" cy="254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965"/>
              </a:lnTo>
              <a:lnTo>
                <a:pt x="328417" y="25439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E6A77-DBF3-4834-91C5-8BCF80E838DC}">
      <dsp:nvSpPr>
        <dsp:cNvPr id="0" name=""/>
        <dsp:cNvSpPr/>
      </dsp:nvSpPr>
      <dsp:spPr>
        <a:xfrm>
          <a:off x="3324429" y="1640363"/>
          <a:ext cx="328417" cy="158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212"/>
              </a:lnTo>
              <a:lnTo>
                <a:pt x="328417" y="158321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62242-E01C-4F2C-868D-6B9216DF91C8}">
      <dsp:nvSpPr>
        <dsp:cNvPr id="0" name=""/>
        <dsp:cNvSpPr/>
      </dsp:nvSpPr>
      <dsp:spPr>
        <a:xfrm>
          <a:off x="3324429" y="1640363"/>
          <a:ext cx="328417" cy="62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459"/>
              </a:lnTo>
              <a:lnTo>
                <a:pt x="328417" y="62245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C7CC9-F50F-4F60-A8B1-D1EC34B23A51}">
      <dsp:nvSpPr>
        <dsp:cNvPr id="0" name=""/>
        <dsp:cNvSpPr/>
      </dsp:nvSpPr>
      <dsp:spPr>
        <a:xfrm>
          <a:off x="4145280" y="679610"/>
          <a:ext cx="91440" cy="284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2083"/>
              </a:lnTo>
              <a:lnTo>
                <a:pt x="54928" y="142083"/>
              </a:lnTo>
              <a:lnTo>
                <a:pt x="54928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43A66-8F9C-4A22-AD50-E77193FC845E}">
      <dsp:nvSpPr>
        <dsp:cNvPr id="0" name=""/>
        <dsp:cNvSpPr/>
      </dsp:nvSpPr>
      <dsp:spPr>
        <a:xfrm>
          <a:off x="830769" y="1640363"/>
          <a:ext cx="331758" cy="3504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4718"/>
              </a:lnTo>
              <a:lnTo>
                <a:pt x="331758" y="350471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B599F-7835-4B7A-ACE1-3853D1E18449}">
      <dsp:nvSpPr>
        <dsp:cNvPr id="0" name=""/>
        <dsp:cNvSpPr/>
      </dsp:nvSpPr>
      <dsp:spPr>
        <a:xfrm>
          <a:off x="830769" y="1640363"/>
          <a:ext cx="331758" cy="2543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3965"/>
              </a:lnTo>
              <a:lnTo>
                <a:pt x="331758" y="2543965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0B9A3-5285-41BA-A735-0428A807C268}">
      <dsp:nvSpPr>
        <dsp:cNvPr id="0" name=""/>
        <dsp:cNvSpPr/>
      </dsp:nvSpPr>
      <dsp:spPr>
        <a:xfrm>
          <a:off x="830769" y="1640363"/>
          <a:ext cx="331758" cy="158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212"/>
              </a:lnTo>
              <a:lnTo>
                <a:pt x="331758" y="1583212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CD891-B7F6-44E2-B441-D84FFD4EEDD2}">
      <dsp:nvSpPr>
        <dsp:cNvPr id="0" name=""/>
        <dsp:cNvSpPr/>
      </dsp:nvSpPr>
      <dsp:spPr>
        <a:xfrm>
          <a:off x="830769" y="1640363"/>
          <a:ext cx="331758" cy="622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459"/>
              </a:lnTo>
              <a:lnTo>
                <a:pt x="331758" y="622459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4E66B-4B6C-4E90-8151-183CABB76DFF}">
      <dsp:nvSpPr>
        <dsp:cNvPr id="0" name=""/>
        <dsp:cNvSpPr/>
      </dsp:nvSpPr>
      <dsp:spPr>
        <a:xfrm>
          <a:off x="1715457" y="679610"/>
          <a:ext cx="2475542" cy="284166"/>
        </a:xfrm>
        <a:custGeom>
          <a:avLst/>
          <a:gdLst/>
          <a:ahLst/>
          <a:cxnLst/>
          <a:rect l="0" t="0" r="0" b="0"/>
          <a:pathLst>
            <a:path>
              <a:moveTo>
                <a:pt x="2475542" y="0"/>
              </a:moveTo>
              <a:lnTo>
                <a:pt x="2475542" y="142083"/>
              </a:lnTo>
              <a:lnTo>
                <a:pt x="0" y="142083"/>
              </a:lnTo>
              <a:lnTo>
                <a:pt x="0" y="28416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B7D58-C04A-48CD-8F89-36A128E229D3}">
      <dsp:nvSpPr>
        <dsp:cNvPr id="0" name=""/>
        <dsp:cNvSpPr/>
      </dsp:nvSpPr>
      <dsp:spPr>
        <a:xfrm>
          <a:off x="2590798" y="3024"/>
          <a:ext cx="320040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CDBG National Objectives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590798" y="3024"/>
        <a:ext cx="3200403" cy="676586"/>
      </dsp:txXfrm>
    </dsp:sp>
    <dsp:sp modelId="{E5EE7552-1E8D-4FAD-9D1B-28381D571BC6}">
      <dsp:nvSpPr>
        <dsp:cNvPr id="0" name=""/>
        <dsp:cNvSpPr/>
      </dsp:nvSpPr>
      <dsp:spPr>
        <a:xfrm>
          <a:off x="609597" y="963777"/>
          <a:ext cx="2211721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Low/Mod Income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09597" y="963777"/>
        <a:ext cx="2211721" cy="676586"/>
      </dsp:txXfrm>
    </dsp:sp>
    <dsp:sp modelId="{6E5D6626-183E-4F43-885F-58FB3F967590}">
      <dsp:nvSpPr>
        <dsp:cNvPr id="0" name=""/>
        <dsp:cNvSpPr/>
      </dsp:nvSpPr>
      <dsp:spPr>
        <a:xfrm>
          <a:off x="1162527" y="1924530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Area Benefit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62527" y="1924530"/>
        <a:ext cx="1353173" cy="676586"/>
      </dsp:txXfrm>
    </dsp:sp>
    <dsp:sp modelId="{841002A6-85E8-407F-866F-C02E025D91C9}">
      <dsp:nvSpPr>
        <dsp:cNvPr id="0" name=""/>
        <dsp:cNvSpPr/>
      </dsp:nvSpPr>
      <dsp:spPr>
        <a:xfrm>
          <a:off x="1162527" y="2885283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Limited Clientele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62527" y="2885283"/>
        <a:ext cx="1353173" cy="676586"/>
      </dsp:txXfrm>
    </dsp:sp>
    <dsp:sp modelId="{C0830B39-4439-47BC-AAB5-560CD1A5B948}">
      <dsp:nvSpPr>
        <dsp:cNvPr id="0" name=""/>
        <dsp:cNvSpPr/>
      </dsp:nvSpPr>
      <dsp:spPr>
        <a:xfrm>
          <a:off x="1162527" y="3846036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Housing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62527" y="3846036"/>
        <a:ext cx="1353173" cy="676586"/>
      </dsp:txXfrm>
    </dsp:sp>
    <dsp:sp modelId="{0404C16F-9470-429C-B18D-18C4B072C458}">
      <dsp:nvSpPr>
        <dsp:cNvPr id="0" name=""/>
        <dsp:cNvSpPr/>
      </dsp:nvSpPr>
      <dsp:spPr>
        <a:xfrm>
          <a:off x="1162527" y="4806789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Jobs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162527" y="4806789"/>
        <a:ext cx="1353173" cy="676586"/>
      </dsp:txXfrm>
    </dsp:sp>
    <dsp:sp modelId="{10B542F3-338D-4D2E-AF2D-7BAE4C92CB99}">
      <dsp:nvSpPr>
        <dsp:cNvPr id="0" name=""/>
        <dsp:cNvSpPr/>
      </dsp:nvSpPr>
      <dsp:spPr>
        <a:xfrm>
          <a:off x="3105484" y="963777"/>
          <a:ext cx="2189447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Slum/Blight</a:t>
          </a:r>
          <a:r>
            <a:rPr lang="en-US" sz="1800" kern="1200" dirty="0" smtClean="0">
              <a:solidFill>
                <a:schemeClr val="tx2"/>
              </a:solidFill>
            </a:rPr>
            <a:t> </a:t>
          </a:r>
          <a:endParaRPr lang="en-US" sz="1800" kern="1200" dirty="0">
            <a:solidFill>
              <a:schemeClr val="tx2"/>
            </a:solidFill>
          </a:endParaRPr>
        </a:p>
      </dsp:txBody>
      <dsp:txXfrm>
        <a:off x="3105484" y="963777"/>
        <a:ext cx="2189447" cy="676586"/>
      </dsp:txXfrm>
    </dsp:sp>
    <dsp:sp modelId="{9D3CBE3C-20D9-4A39-B129-E2FD563FFCB6}">
      <dsp:nvSpPr>
        <dsp:cNvPr id="0" name=""/>
        <dsp:cNvSpPr/>
      </dsp:nvSpPr>
      <dsp:spPr>
        <a:xfrm>
          <a:off x="3652846" y="1924530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Area Basis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52846" y="1924530"/>
        <a:ext cx="1353173" cy="676586"/>
      </dsp:txXfrm>
    </dsp:sp>
    <dsp:sp modelId="{F71F56A9-93C8-4F62-9FDF-E8A6F8FC2286}">
      <dsp:nvSpPr>
        <dsp:cNvPr id="0" name=""/>
        <dsp:cNvSpPr/>
      </dsp:nvSpPr>
      <dsp:spPr>
        <a:xfrm>
          <a:off x="3652846" y="2885283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Spot Basis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52846" y="2885283"/>
        <a:ext cx="1353173" cy="676586"/>
      </dsp:txXfrm>
    </dsp:sp>
    <dsp:sp modelId="{DDB31F1D-C4E4-4E14-9DF6-4F0E438D74A3}">
      <dsp:nvSpPr>
        <dsp:cNvPr id="0" name=""/>
        <dsp:cNvSpPr/>
      </dsp:nvSpPr>
      <dsp:spPr>
        <a:xfrm>
          <a:off x="3652846" y="3846036"/>
          <a:ext cx="1353173" cy="676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Urban Renewal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652846" y="3846036"/>
        <a:ext cx="1353173" cy="676586"/>
      </dsp:txXfrm>
    </dsp:sp>
    <dsp:sp modelId="{2727E870-CCF4-46B8-91A5-CE81519B851B}">
      <dsp:nvSpPr>
        <dsp:cNvPr id="0" name=""/>
        <dsp:cNvSpPr/>
      </dsp:nvSpPr>
      <dsp:spPr>
        <a:xfrm>
          <a:off x="5579098" y="963777"/>
          <a:ext cx="2193304" cy="1895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Urgent Need*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579098" y="963777"/>
        <a:ext cx="2193304" cy="1895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3E404658-E240-49E7-BA05-44525F52DBCC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B7C65E7A-0B36-474E-9D29-1CB38A5A6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37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A6559E-23EC-4A6B-88CD-89677666676D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B3FEFD2-60C7-48A2-9103-4CFBE9D3D3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8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40E8A9-2E62-4E3A-8B96-CA7A73114CC0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29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0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$7,966,529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0DDE08-D6EC-448C-8D5D-70E0D4ECA59D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22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3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3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6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52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66C64-CF28-4B49-BC65-C7B8469CFCDF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FEFD2-60C7-48A2-9103-4CFBE9D3D3C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2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D2B362-AF64-448F-8AF4-0ECBA5D7C833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48F7CD-F733-46F5-9369-8D3A3C5166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6308A-3D72-420B-9670-C28EA73F38AC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EA366-8A3B-4CE6-907E-BE2EFB8AB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A466-67EC-46FD-8B18-1EBD1DB21AE9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1319B-F42E-4188-A2EF-41911085D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Count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6705600" y="5181600"/>
          <a:ext cx="20574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6" r:id="rId3" imgW="950976" imgH="640080" progId="">
                  <p:embed/>
                </p:oleObj>
              </mc:Choice>
              <mc:Fallback>
                <p:oleObj r:id="rId3" imgW="950976" imgH="6400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181600"/>
                        <a:ext cx="2057400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288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3205EF-A674-49CB-BF1C-F768EDE58AEC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36D57-9A5D-4FAB-B133-3CA46E360927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0564A9-E42C-4D0E-BBAF-25D893BBDCD3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1A8DF-718B-408A-8458-17193F5C1F58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2A470D-24F3-48FC-A6D5-7C11DC15F83B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F0728-624E-4B17-B6F7-7E920D24641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526A4-6BA6-490C-95BB-1A2164AD965E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A7A4A-FCCF-404A-9185-5138A06BB16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03DA-B90D-4D45-8A9F-19435761E4C2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0E3FC-A13F-449E-A0B8-1294400627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C7F3A0-169E-4BFC-9ADF-24B81DEB5CA7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ABA00-B46F-4470-B3E4-70830660EA29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2605BF0-76F3-4DB7-AF98-080F0495C7F2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6C67D-9E32-4D3D-9759-78576E9CB34E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619331-B73F-4DD0-BD72-7D5BE7D65B62}" type="datetimeFigureOut">
              <a:rPr lang="en-US"/>
              <a:pPr>
                <a:defRPr/>
              </a:pPr>
              <a:t>1/22/2024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fld id="{32161AF6-141B-4214-93D8-9529066535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46" r:id="rId7"/>
    <p:sldLayoutId id="2147484455" r:id="rId8"/>
    <p:sldLayoutId id="2147484456" r:id="rId9"/>
    <p:sldLayoutId id="2147484447" r:id="rId10"/>
    <p:sldLayoutId id="21474844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hud.maps.arcgis.com/apps/webappviewer/index.html?id=ffd0597e8af24f88b501b7e7f326bed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Lucida Sans Unicode" pitchFamily="34" charset="0"/>
            </a:endParaRPr>
          </a:p>
        </p:txBody>
      </p:sp>
      <p:graphicFrame>
        <p:nvGraphicFramePr>
          <p:cNvPr id="11267" name="Object 1"/>
          <p:cNvGraphicFramePr>
            <a:graphicFrameLocks noChangeAspect="1"/>
          </p:cNvGraphicFramePr>
          <p:nvPr/>
        </p:nvGraphicFramePr>
        <p:xfrm>
          <a:off x="228600" y="228600"/>
          <a:ext cx="3276600" cy="217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8" r:id="rId4" imgW="950976" imgH="640080" progId="">
                  <p:embed/>
                </p:oleObj>
              </mc:Choice>
              <mc:Fallback>
                <p:oleObj r:id="rId4" imgW="950976" imgH="64008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3276600" cy="217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Subtitle 6"/>
          <p:cNvSpPr>
            <a:spLocks noGrp="1"/>
          </p:cNvSpPr>
          <p:nvPr>
            <p:ph type="subTitle" idx="1"/>
          </p:nvPr>
        </p:nvSpPr>
        <p:spPr>
          <a:xfrm>
            <a:off x="533400" y="2636837"/>
            <a:ext cx="7391400" cy="3078163"/>
          </a:xfrm>
        </p:spPr>
        <p:txBody>
          <a:bodyPr/>
          <a:lstStyle/>
          <a:p>
            <a:pPr marR="0" eaLnBrk="1" hangingPunct="1"/>
            <a:endParaRPr lang="en-US" sz="2800" dirty="0" smtClean="0">
              <a:solidFill>
                <a:srgbClr val="0070C0"/>
              </a:solidFill>
            </a:endParaRPr>
          </a:p>
          <a:p>
            <a:pPr marR="0" eaLnBrk="1" hangingPunct="1"/>
            <a:r>
              <a:rPr lang="en-US" sz="2800" dirty="0" smtClean="0">
                <a:solidFill>
                  <a:srgbClr val="0070C0"/>
                </a:solidFill>
              </a:rPr>
              <a:t>Community Development Block Grant &amp;</a:t>
            </a:r>
          </a:p>
          <a:p>
            <a:pPr marR="0" eaLnBrk="1" hangingPunct="1"/>
            <a:r>
              <a:rPr lang="en-US" sz="2800" dirty="0" smtClean="0">
                <a:solidFill>
                  <a:srgbClr val="0070C0"/>
                </a:solidFill>
              </a:rPr>
              <a:t>Emergency Solutions Grant</a:t>
            </a:r>
          </a:p>
          <a:p>
            <a:pPr marR="0" eaLnBrk="1" hangingPunct="1"/>
            <a:r>
              <a:rPr lang="en-US" sz="2800" dirty="0" smtClean="0">
                <a:solidFill>
                  <a:srgbClr val="0070C0"/>
                </a:solidFill>
              </a:rPr>
              <a:t> Application Workshop</a:t>
            </a:r>
          </a:p>
          <a:p>
            <a:pPr marR="0" eaLnBrk="1" hangingPunct="1"/>
            <a:r>
              <a:rPr lang="en-US" sz="2800" dirty="0" smtClean="0">
                <a:solidFill>
                  <a:srgbClr val="0070C0"/>
                </a:solidFill>
              </a:rPr>
              <a:t>2024-2025</a:t>
            </a:r>
          </a:p>
          <a:p>
            <a:pPr marR="0" eaLnBrk="1" hangingPunct="1"/>
            <a:endParaRPr lang="en-US" sz="3200" dirty="0" smtClean="0"/>
          </a:p>
          <a:p>
            <a:pPr marR="0" eaLnBrk="1" hangingPunct="1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63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Target Areas: Bucksport &amp;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Socastee</a:t>
            </a:r>
            <a:endParaRPr lang="en-US" sz="3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4103"/>
            <a:ext cx="5943600" cy="4865828"/>
          </a:xfrm>
        </p:spPr>
      </p:pic>
      <p:sp>
        <p:nvSpPr>
          <p:cNvPr id="2" name="TextBox 1"/>
          <p:cNvSpPr txBox="1"/>
          <p:nvPr/>
        </p:nvSpPr>
        <p:spPr>
          <a:xfrm>
            <a:off x="3200400" y="315470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Socastee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50701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Bucksport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6" name="Content Placeholder 1"/>
          <p:cNvSpPr>
            <a:spLocks noGrp="1"/>
          </p:cNvSpPr>
          <p:nvPr>
            <p:ph idx="1"/>
          </p:nvPr>
        </p:nvSpPr>
        <p:spPr>
          <a:xfrm>
            <a:off x="685800" y="1981200"/>
            <a:ext cx="7696200" cy="3886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Benefit LMI Persons or Areas</a:t>
            </a:r>
          </a:p>
          <a:p>
            <a:pPr marL="742950" lvl="1" indent="-285750" eaLnBrk="1" hangingPunct="1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At least 70% of total grant </a:t>
            </a:r>
            <a:endParaRPr lang="en-US" sz="2400" dirty="0" smtClean="0">
              <a:solidFill>
                <a:srgbClr val="968C8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 Services</a:t>
            </a:r>
          </a:p>
          <a:p>
            <a:pPr marL="742950" lvl="1" indent="-285750" eaLnBrk="1" hangingPunct="1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Capped at 15% of the total grant</a:t>
            </a:r>
          </a:p>
          <a:p>
            <a:pPr eaLnBrk="1" hangingPunct="1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Administration funds</a:t>
            </a:r>
          </a:p>
          <a:p>
            <a:pPr marL="742950" lvl="1" indent="-285750" eaLnBrk="1" hangingPunct="1"/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Capped at 20</a:t>
            </a:r>
            <a:r>
              <a:rPr lang="en-US" sz="24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% of the total </a:t>
            </a: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grant</a:t>
            </a:r>
            <a:endParaRPr lang="en-US" sz="2400" dirty="0" smtClean="0">
              <a:solidFill>
                <a:srgbClr val="968C8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Rate of Expenditure Monitored by HUD</a:t>
            </a:r>
          </a:p>
          <a:p>
            <a:pPr lvl="1" eaLnBrk="1" hangingPunct="1"/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Subrecipients must have capacity </a:t>
            </a:r>
          </a:p>
          <a:p>
            <a:pPr lvl="1" eaLnBrk="1" hangingPunct="1"/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Reimbursed after documentation of payment</a:t>
            </a:r>
          </a:p>
          <a:p>
            <a:pPr lvl="1" eaLnBrk="1" hangingPunct="1"/>
            <a:r>
              <a:rPr lang="en-US" sz="2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Annual grant – we will reclaim unused funds</a:t>
            </a:r>
            <a:endParaRPr lang="en-US" sz="2000" dirty="0" smtClean="0">
              <a:latin typeface="Times New Roman" pitchFamily="18" charset="0"/>
            </a:endParaRPr>
          </a:p>
          <a:p>
            <a:pPr marL="690562" lvl="2" indent="-342900" eaLnBrk="1" hangingPunct="1">
              <a:spcBef>
                <a:spcPts val="400"/>
              </a:spcBef>
              <a:buSzPct val="68000"/>
            </a:pPr>
            <a:endParaRPr lang="en-US" dirty="0">
              <a:latin typeface="Times New Roman" pitchFamily="18" charset="0"/>
            </a:endParaRPr>
          </a:p>
          <a:p>
            <a:pPr marL="109537" indent="0" eaLnBrk="1" hangingPunct="1">
              <a:buNone/>
            </a:pPr>
            <a:endParaRPr lang="en-US" sz="2100" dirty="0" smtClean="0">
              <a:solidFill>
                <a:schemeClr val="accent1"/>
              </a:solidFill>
              <a:latin typeface="Times New Roman" pitchFamily="18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sz="2100" dirty="0" smtClean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sz="2100" dirty="0" smtClean="0">
              <a:solidFill>
                <a:srgbClr val="968C8C"/>
              </a:solidFill>
              <a:latin typeface="Cambria" pitchFamily="18" charset="0"/>
            </a:endParaRPr>
          </a:p>
        </p:txBody>
      </p:sp>
      <p:sp>
        <p:nvSpPr>
          <p:cNvPr id="209927" name="Text Box 5"/>
          <p:cNvSpPr txBox="1">
            <a:spLocks noChangeArrowheads="1"/>
          </p:cNvSpPr>
          <p:nvPr/>
        </p:nvSpPr>
        <p:spPr bwMode="auto">
          <a:xfrm>
            <a:off x="381000" y="457200"/>
            <a:ext cx="685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Funding Limitations</a:t>
            </a:r>
          </a:p>
        </p:txBody>
      </p:sp>
      <p:graphicFrame>
        <p:nvGraphicFramePr>
          <p:cNvPr id="209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436274"/>
              </p:ext>
            </p:extLst>
          </p:nvPr>
        </p:nvGraphicFramePr>
        <p:xfrm>
          <a:off x="5600700" y="807444"/>
          <a:ext cx="32766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07" name="Chart" r:id="rId3" imgW="3276692" imgH="2143217" progId="Excel.Sheet.8">
                  <p:embed/>
                </p:oleObj>
              </mc:Choice>
              <mc:Fallback>
                <p:oleObj name="Chart" r:id="rId3" imgW="3276692" imgH="2143217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807444"/>
                        <a:ext cx="3276600" cy="229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7772400" cy="48768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1400" dirty="0" smtClean="0"/>
              <a:t>Generally, these types of activities are NOT eligible: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1400" dirty="0" smtClean="0"/>
              <a:t> 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General conduct of government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(Including acquisition, construction, or reconstruction of buildings for this purpose) 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Supplanting funds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CDBG funds can not be used to replace local money for things that should already be included in general fund budgets.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CDBG can supplement existing budgets, but can not be used to cover things that were paid from local government resources within the last 12 months.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Political activities</a:t>
            </a:r>
          </a:p>
          <a:p>
            <a:pPr lvl="1" eaLnBrk="1" hangingPunct="1">
              <a:spcAft>
                <a:spcPts val="300"/>
              </a:spcAft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Financing for political activities or to engage in other partisan political activities are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ineligible (includes lobbying)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Income payments</a:t>
            </a:r>
          </a:p>
          <a:p>
            <a:pPr marL="742950" lvl="1" indent="-285750" eaLnBrk="1" hangingPunct="1">
              <a:spcAft>
                <a:spcPts val="300"/>
              </a:spcAft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Payments for food, clothing or shelter provided directly to an individual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Construction of new housing</a:t>
            </a:r>
            <a:r>
              <a:rPr lang="en-US" sz="1400" dirty="0" smtClean="0"/>
              <a:t> </a:t>
            </a:r>
            <a:r>
              <a:rPr lang="en-US" sz="1400" b="1" dirty="0"/>
              <a:t>by units of local government</a:t>
            </a:r>
          </a:p>
          <a:p>
            <a:pPr eaLnBrk="1" hangingPunct="1">
              <a:spcAft>
                <a:spcPts val="300"/>
              </a:spcAft>
            </a:pPr>
            <a:r>
              <a:rPr lang="en-US" sz="1400" b="1" dirty="0" smtClean="0"/>
              <a:t>Economic Development that results in </a:t>
            </a:r>
            <a:br>
              <a:rPr lang="en-US" sz="1400" b="1" dirty="0" smtClean="0"/>
            </a:br>
            <a:r>
              <a:rPr lang="en-US" sz="1400" b="1" dirty="0" smtClean="0"/>
              <a:t>business relocation or job pirating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9137" y="6681"/>
            <a:ext cx="8229601" cy="11363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Ineligible Activities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09253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accent1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U.S. Department of Housing and Urban Development (HUD) provides annual Emergency Solutions Grant (ESG) funding to Horry County.</a:t>
            </a:r>
          </a:p>
          <a:p>
            <a:pPr marL="109537" indent="0">
              <a:buNone/>
            </a:pPr>
            <a:endParaRPr lang="en-US" sz="2400" dirty="0" smtClean="0"/>
          </a:p>
          <a:p>
            <a:r>
              <a:rPr lang="en-US" sz="2400" dirty="0" smtClean="0"/>
              <a:t>Originally authorized under the McKinney-Vento Homeless Assistance Act of 1987</a:t>
            </a:r>
          </a:p>
          <a:p>
            <a:endParaRPr lang="en-US" sz="2400" dirty="0" smtClean="0"/>
          </a:p>
          <a:p>
            <a:r>
              <a:rPr lang="en-US" sz="2400" dirty="0" smtClean="0"/>
              <a:t>Reauthorized and modified under the HEARTH Act of 2009</a:t>
            </a:r>
          </a:p>
          <a:p>
            <a:endParaRPr lang="en-US" sz="2400" dirty="0"/>
          </a:p>
          <a:p>
            <a:r>
              <a:rPr lang="en-US" sz="2400" dirty="0" smtClean="0"/>
              <a:t>Codified at 24 CFR Part 576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Emergency Solutions Grant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777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 assistance to homeless and at risk of homelessness individuals and families</a:t>
            </a:r>
          </a:p>
          <a:p>
            <a:pPr lvl="1"/>
            <a:r>
              <a:rPr lang="en-US" sz="1600" dirty="0" smtClean="0"/>
              <a:t>Rapidly </a:t>
            </a:r>
            <a:r>
              <a:rPr lang="en-US" sz="1600" dirty="0"/>
              <a:t>re-house homeless individuals and families; </a:t>
            </a:r>
          </a:p>
          <a:p>
            <a:pPr lvl="1"/>
            <a:r>
              <a:rPr lang="en-US" sz="1600" dirty="0" smtClean="0"/>
              <a:t>Prevent </a:t>
            </a:r>
            <a:r>
              <a:rPr lang="en-US" sz="1600" dirty="0"/>
              <a:t>families and individuals from becoming homeless;</a:t>
            </a:r>
          </a:p>
          <a:p>
            <a:pPr lvl="1"/>
            <a:r>
              <a:rPr lang="en-US" sz="1600" dirty="0" smtClean="0"/>
              <a:t>Engage </a:t>
            </a:r>
            <a:r>
              <a:rPr lang="en-US" sz="1600" dirty="0"/>
              <a:t>homeless individuals and families living on the street;</a:t>
            </a:r>
          </a:p>
          <a:p>
            <a:pPr lvl="1"/>
            <a:r>
              <a:rPr lang="en-US" sz="1600" dirty="0" smtClean="0"/>
              <a:t>Improve </a:t>
            </a:r>
            <a:r>
              <a:rPr lang="en-US" sz="1600" dirty="0"/>
              <a:t>the number and quality of emergency shelters for homeless individuals and families;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essential services to shelter residents;</a:t>
            </a:r>
          </a:p>
          <a:p>
            <a:pPr lvl="1"/>
            <a:r>
              <a:rPr lang="en-US" sz="1600" dirty="0" smtClean="0"/>
              <a:t>Maintain </a:t>
            </a:r>
            <a:r>
              <a:rPr lang="en-US" sz="1600" dirty="0"/>
              <a:t>required HMIS beneficiary </a:t>
            </a:r>
            <a:r>
              <a:rPr lang="en-US" sz="1600" dirty="0" smtClean="0"/>
              <a:t>data</a:t>
            </a:r>
          </a:p>
          <a:p>
            <a:pPr marL="392113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“Housing First” approach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Objective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170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effectLst/>
              </a:rPr>
              <a:t>Homelessness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35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Stewart B. McKinney Homeless Assistance Act defines the “homeless” or “homeless individual” or “homeless </a:t>
            </a:r>
            <a:r>
              <a:rPr lang="en-US" sz="2000" dirty="0" smtClean="0"/>
              <a:t>person”:</a:t>
            </a:r>
          </a:p>
          <a:p>
            <a:pPr marL="255588" lvl="1" indent="0">
              <a:buNone/>
            </a:pPr>
            <a:endParaRPr lang="en-US" sz="1600" dirty="0" smtClean="0"/>
          </a:p>
          <a:p>
            <a:pPr marL="255588" lvl="1" indent="0">
              <a:buNone/>
            </a:pPr>
            <a:r>
              <a:rPr lang="en-US" sz="1600" b="1" u="sng" dirty="0" smtClean="0"/>
              <a:t>An </a:t>
            </a:r>
            <a:r>
              <a:rPr lang="en-US" sz="1600" b="1" u="sng" dirty="0"/>
              <a:t>individual who lacks a fixed, regular, and adequate night-time residence; and who has a primary night-time residence that is: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600" dirty="0"/>
              <a:t>A supervised publicly or privately operated shelter designed to provide temporary living accommodations;</a:t>
            </a:r>
          </a:p>
          <a:p>
            <a:pPr lvl="1"/>
            <a:r>
              <a:rPr lang="en-US" sz="1600" dirty="0"/>
              <a:t>An institution that provides a temporary residence for individuals intended to be institutionalized; or</a:t>
            </a:r>
          </a:p>
          <a:p>
            <a:pPr lvl="1"/>
            <a:r>
              <a:rPr lang="en-US" sz="1600" dirty="0"/>
              <a:t>A public or private place not designed for, or ordinarily used as, a regular sleeping accommodation for human beings</a:t>
            </a:r>
          </a:p>
        </p:txBody>
      </p:sp>
    </p:spTree>
    <p:extLst>
      <p:ext uri="{BB962C8B-B14F-4D97-AF65-F5344CB8AC3E}">
        <p14:creationId xmlns:p14="http://schemas.microsoft.com/office/powerpoint/2010/main" val="18349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Homelessness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03920" cy="4835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Homelessness</a:t>
            </a:r>
          </a:p>
          <a:p>
            <a:pPr marL="0" indent="0">
              <a:buNone/>
            </a:pPr>
            <a:r>
              <a:rPr lang="en-US" sz="2000" dirty="0" smtClean="0"/>
              <a:t>Specific definitions apply depending upon assistance provided:</a:t>
            </a:r>
          </a:p>
          <a:p>
            <a:pPr lvl="0"/>
            <a:r>
              <a:rPr lang="en-US" sz="2000" dirty="0" smtClean="0"/>
              <a:t>Street Outreach, Emergency Shelter: </a:t>
            </a:r>
            <a:r>
              <a:rPr lang="en-US" sz="2000" u="sng" dirty="0" smtClean="0"/>
              <a:t>24 CFR 576.2</a:t>
            </a:r>
            <a:endParaRPr lang="en-US" sz="2000" u="sng" dirty="0"/>
          </a:p>
          <a:p>
            <a:pPr lvl="0"/>
            <a:r>
              <a:rPr lang="en-US" sz="2000" dirty="0" smtClean="0"/>
              <a:t>Homelessness Prevention: </a:t>
            </a:r>
            <a:r>
              <a:rPr lang="en-US" sz="2000" u="sng" dirty="0" smtClean="0"/>
              <a:t>24 CFR 576.103</a:t>
            </a:r>
          </a:p>
          <a:p>
            <a:pPr lvl="0"/>
            <a:r>
              <a:rPr lang="en-US" sz="2000" dirty="0" smtClean="0"/>
              <a:t>Rapid Rehousing: </a:t>
            </a:r>
            <a:r>
              <a:rPr lang="en-US" sz="2000" u="sng" dirty="0" smtClean="0"/>
              <a:t>24 CFR 576.104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123712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Eligible activities include: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Rapid Rehousing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Homelessness Prevention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Street Outreach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Emergency Shelter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HMIS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Administration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sz="1800" b="1" dirty="0">
              <a:solidFill>
                <a:srgbClr val="968C8C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Eligible Activities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94B6D2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rgbClr val="94B6D2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Rapid Rehousing provides housing relocation, stabilization </a:t>
            </a:r>
            <a:r>
              <a:rPr lang="en-US" sz="1600" dirty="0" smtClean="0"/>
              <a:t>services, </a:t>
            </a:r>
            <a:r>
              <a:rPr lang="en-US" sz="1600" dirty="0"/>
              <a:t>and </a:t>
            </a:r>
            <a:r>
              <a:rPr lang="en-US" sz="1600" dirty="0" smtClean="0"/>
              <a:t>short </a:t>
            </a:r>
            <a:r>
              <a:rPr lang="en-US" sz="1600" dirty="0"/>
              <a:t>and medium-term rental assistance to help homeless individuals or families move as quickly as possible into permanent housing and achieve stability in that housing.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Rapid Rehousing- 24 CFR 576.104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31302" y="3444399"/>
          <a:ext cx="6081395" cy="599440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 5.5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74676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Rapid Re-Housing – Eligible</a:t>
                      </a:r>
                      <a:r>
                        <a:rPr lang="en-US" sz="1400" b="1" i="1" spc="-9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 gridSpan="2">
                  <a:txBody>
                    <a:bodyPr/>
                    <a:lstStyle/>
                    <a:p>
                      <a:pPr marL="1711325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Housing Relocation &amp; Stabilization</a:t>
                      </a:r>
                      <a:r>
                        <a:rPr lang="en-US" sz="1200" i="1" spc="-9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595120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and/or Medium-Term Rental</a:t>
                      </a:r>
                      <a:r>
                        <a:rPr lang="en-US" sz="1200" spc="-7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Homelessness Prevention provides housing relocation, stabilization services and </a:t>
            </a:r>
            <a:r>
              <a:rPr lang="en-US" sz="1600" dirty="0" smtClean="0"/>
              <a:t>short </a:t>
            </a:r>
            <a:r>
              <a:rPr lang="en-US" sz="1600" dirty="0"/>
              <a:t>and medium-term rental assistance necessary to prevent an individual or family from moving into an emergency shelter or another place described in Category 1 of the Defining “Homeless” </a:t>
            </a:r>
            <a:r>
              <a:rPr lang="en-US" sz="1600" dirty="0" smtClean="0"/>
              <a:t>Rule</a:t>
            </a:r>
            <a:r>
              <a:rPr lang="en-US" sz="1600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Homelessness Prevention - 24 CFR 576.102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31302" y="3442430"/>
          <a:ext cx="6081395" cy="603377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 5.4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42672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Homelessness Prevention  – Eligible</a:t>
                      </a:r>
                      <a:r>
                        <a:rPr lang="en-US" sz="1400" b="1" i="1" spc="-10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711325" marR="0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Housing Relocation &amp; Stabilization</a:t>
                      </a:r>
                      <a:r>
                        <a:rPr lang="en-US" sz="1200" i="1" spc="-9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40">
                <a:tc gridSpan="2">
                  <a:txBody>
                    <a:bodyPr/>
                    <a:lstStyle/>
                    <a:p>
                      <a:pPr marL="160464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Short- and/or Medium-Term Rental</a:t>
                      </a:r>
                      <a:r>
                        <a:rPr lang="en-US" sz="1200" i="1" spc="-5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43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HUD Funding Sources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086600" cy="3776663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600" dirty="0" smtClean="0"/>
              <a:t>Horry County is requesting applications for projects serving unincorporated Horry County for: </a:t>
            </a:r>
            <a:r>
              <a:rPr lang="en-US" sz="2600" u="sng" dirty="0" smtClean="0"/>
              <a:t>CDBG &amp; ESG</a:t>
            </a:r>
          </a:p>
          <a:p>
            <a:pPr eaLnBrk="1" hangingPunct="1">
              <a:spcAft>
                <a:spcPts val="600"/>
              </a:spcAft>
            </a:pPr>
            <a:r>
              <a:rPr lang="en-US" sz="2600" dirty="0" smtClean="0"/>
              <a:t>2024-2025 funding </a:t>
            </a:r>
            <a:r>
              <a:rPr lang="en-US" sz="2600" dirty="0"/>
              <a:t>a</a:t>
            </a:r>
            <a:r>
              <a:rPr lang="en-US" sz="2600" dirty="0" smtClean="0"/>
              <a:t>llocations have not yet been announced by HUD</a:t>
            </a:r>
          </a:p>
          <a:p>
            <a:pPr eaLnBrk="1" hangingPunct="1">
              <a:spcAft>
                <a:spcPts val="600"/>
              </a:spcAft>
            </a:pPr>
            <a:r>
              <a:rPr lang="en-US" sz="2600" dirty="0" smtClean="0"/>
              <a:t>2024 </a:t>
            </a:r>
            <a:r>
              <a:rPr lang="en-US" sz="2600" dirty="0"/>
              <a:t>funding allocations should</a:t>
            </a:r>
            <a:br>
              <a:rPr lang="en-US" sz="2600" dirty="0"/>
            </a:br>
            <a:r>
              <a:rPr lang="en-US" sz="2600" dirty="0"/>
              <a:t>be comparable </a:t>
            </a:r>
            <a:r>
              <a:rPr lang="en-US" sz="2600" dirty="0" smtClean="0"/>
              <a:t>to 2023</a:t>
            </a:r>
            <a:endParaRPr lang="en-US" sz="2600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/>
              <a:t>2023 Horry County allocations: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CDBG – $1,956,667</a:t>
            </a:r>
            <a:endParaRPr lang="en-US" sz="2200" dirty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ESG </a:t>
            </a:r>
            <a:r>
              <a:rPr lang="en-US" sz="2200" dirty="0"/>
              <a:t>– $</a:t>
            </a:r>
            <a:r>
              <a:rPr lang="en-US" sz="2200" dirty="0" smtClean="0"/>
              <a:t>167,447</a:t>
            </a:r>
            <a:endParaRPr lang="en-US" sz="1000" dirty="0" smtClean="0"/>
          </a:p>
          <a:p>
            <a:pPr lvl="1" eaLnBrk="1" hangingPunct="1">
              <a:spcBef>
                <a:spcPts val="0"/>
              </a:spcBef>
              <a:spcAft>
                <a:spcPts val="0"/>
              </a:spcAft>
            </a:pPr>
            <a:endParaRPr lang="en-US" sz="900" dirty="0"/>
          </a:p>
          <a:p>
            <a:pPr lvl="1" eaLnBrk="1" hangingPunct="1">
              <a:spcBef>
                <a:spcPts val="1200"/>
              </a:spcBef>
              <a:spcAft>
                <a:spcPts val="600"/>
              </a:spcAft>
            </a:pPr>
            <a:endParaRPr lang="en-US" sz="2200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en-US" sz="2600" dirty="0" smtClean="0"/>
          </a:p>
          <a:p>
            <a:pPr eaLnBrk="1" hangingPunct="1">
              <a:spcAft>
                <a:spcPts val="600"/>
              </a:spcAft>
            </a:pPr>
            <a:endParaRPr lang="en-US" sz="2600" dirty="0" smtClean="0"/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600" dirty="0"/>
          </a:p>
          <a:p>
            <a:pPr marL="109537" indent="0" eaLnBrk="1" hangingPunct="1">
              <a:spcAft>
                <a:spcPts val="600"/>
              </a:spcAft>
              <a:buNone/>
            </a:pPr>
            <a:endParaRPr lang="en-US" sz="2600" dirty="0" smtClean="0"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2600" dirty="0" smtClean="0">
              <a:solidFill>
                <a:srgbClr val="968C8C"/>
              </a:solidFill>
              <a:latin typeface="Cambria" pitchFamily="18" charset="0"/>
            </a:endParaRPr>
          </a:p>
          <a:p>
            <a:pPr lvl="1" eaLnBrk="1" hangingPunct="1">
              <a:spcBef>
                <a:spcPts val="400"/>
              </a:spcBef>
              <a:spcAft>
                <a:spcPts val="600"/>
              </a:spcAft>
              <a:buFont typeface="Verdana" pitchFamily="34" charset="0"/>
              <a:buNone/>
            </a:pPr>
            <a:r>
              <a:rPr lang="en-US" sz="2600" dirty="0" smtClean="0">
                <a:solidFill>
                  <a:srgbClr val="968C8C"/>
                </a:solidFill>
                <a:latin typeface="Cambria" pitchFamily="18" charset="0"/>
              </a:rPr>
              <a:t>		</a:t>
            </a:r>
            <a:endParaRPr lang="en-US" dirty="0" smtClean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28872"/>
          </a:xfrm>
        </p:spPr>
        <p:txBody>
          <a:bodyPr/>
          <a:lstStyle/>
          <a:p>
            <a:r>
              <a:rPr lang="en-US" sz="1600" dirty="0"/>
              <a:t>ESG funds may be used for costs of providing essential services necessary to reach out to unsheltered homeless people, referred to as Street Outreach</a:t>
            </a:r>
            <a:r>
              <a:rPr lang="en-US" sz="1600" dirty="0" smtClean="0"/>
              <a:t>.</a:t>
            </a:r>
          </a:p>
          <a:p>
            <a:pPr marL="109537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Street Outreach - 24 CFR 576.101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66799" y="2284571"/>
          <a:ext cx="7315200" cy="925195"/>
        </p:xfrm>
        <a:graphic>
          <a:graphicData uri="http://schemas.openxmlformats.org/drawingml/2006/table">
            <a:tbl>
              <a:tblPr/>
              <a:tblGrid>
                <a:gridCol w="914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2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0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3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4630">
                <a:tc gridSpan="2"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</a:t>
                      </a:r>
                      <a:r>
                        <a:rPr lang="en-US" sz="1400" i="1" spc="-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5.2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83820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Street Outreach - Eligible</a:t>
                      </a:r>
                      <a:r>
                        <a:rPr lang="en-US" sz="1400" b="1" i="1" spc="-9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40">
                <a:tc gridSpan="7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Essential</a:t>
                      </a:r>
                      <a:r>
                        <a:rPr lang="en-US" sz="1200" i="1" spc="-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i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04775" marR="0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Engagement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8425" marR="99695" indent="248285" eaLnBrk="0" hangingPunct="0">
                        <a:lnSpc>
                          <a:spcPct val="107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</a:t>
                      </a:r>
                      <a:r>
                        <a:rPr lang="en-US" sz="1100" spc="-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4775" marR="103505" indent="118745" eaLnBrk="0" hangingPunct="0">
                        <a:lnSpc>
                          <a:spcPct val="107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Emergency Health</a:t>
                      </a:r>
                      <a:r>
                        <a:rPr lang="en-US" sz="1100" spc="-1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eaLnBrk="0" hangingPunct="0">
                        <a:lnSpc>
                          <a:spcPct val="107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8509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73660" indent="127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Emergency Mental</a:t>
                      </a:r>
                      <a:r>
                        <a:rPr lang="en-US" sz="1100" spc="-5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 Services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202565" marR="20193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r>
                        <a:rPr lang="en-US" sz="1100" spc="-2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 Special Populations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5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Emergency </a:t>
            </a:r>
            <a:r>
              <a:rPr lang="en-US" sz="1600" dirty="0"/>
              <a:t>Shelter is defined as any facility, where the primary purpose is to provide </a:t>
            </a:r>
            <a:r>
              <a:rPr lang="en-US" sz="1600" dirty="0" smtClean="0"/>
              <a:t>a </a:t>
            </a:r>
            <a:r>
              <a:rPr lang="en-US" sz="1600" dirty="0"/>
              <a:t>temporary shelter for the homeless in general, or for specific populations of the homeless </a:t>
            </a:r>
            <a:r>
              <a:rPr lang="en-US" sz="1600" dirty="0" smtClean="0"/>
              <a:t>people </a:t>
            </a:r>
            <a:r>
              <a:rPr lang="en-US" sz="1600" dirty="0"/>
              <a:t>and which does not require occupants to sign leases or occupancy agreements. </a:t>
            </a:r>
            <a:endParaRPr lang="en-US" sz="1600" dirty="0" smtClean="0"/>
          </a:p>
          <a:p>
            <a:pPr marL="109537" indent="0">
              <a:buNone/>
            </a:pPr>
            <a:endParaRPr lang="en-US" sz="1600" dirty="0" smtClean="0"/>
          </a:p>
          <a:p>
            <a:pPr marL="109537" indent="0"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Emergency Shelter - 24 CFR 576.102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27822" y="2819400"/>
          <a:ext cx="5888356" cy="2297367"/>
        </p:xfrm>
        <a:graphic>
          <a:graphicData uri="http://schemas.openxmlformats.org/drawingml/2006/table">
            <a:tbl>
              <a:tblPr/>
              <a:tblGrid>
                <a:gridCol w="1269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4630">
                <a:tc>
                  <a:txBody>
                    <a:bodyPr/>
                    <a:lstStyle/>
                    <a:p>
                      <a:pPr marL="290830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Table</a:t>
                      </a:r>
                      <a:r>
                        <a:rPr lang="en-US" sz="1400" i="1" spc="-5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i="1" dirty="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5.3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713105" marR="0" eaLnBrk="0" hangingPunct="0">
                        <a:lnSpc>
                          <a:spcPts val="16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ESG Emergency Shelter – Eligible</a:t>
                      </a:r>
                      <a:r>
                        <a:rPr lang="en-US" sz="1400" b="1" i="1" spc="-90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 </a:t>
                      </a:r>
                      <a:r>
                        <a:rPr lang="en-US" sz="1400" b="1" i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Activities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770">
                <a:tc gridSpan="5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Essential</a:t>
                      </a:r>
                      <a:r>
                        <a:rPr lang="en-US" sz="1200" i="1" spc="-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530">
                <a:tc gridSpan="2">
                  <a:txBody>
                    <a:bodyPr/>
                    <a:lstStyle/>
                    <a:p>
                      <a:pPr marL="21463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Case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Management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879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Child</a:t>
                      </a:r>
                      <a:r>
                        <a:rPr lang="en-US" sz="1100" spc="-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7490" marR="0" algn="ctr" eaLnBrk="0" hangingPunct="0">
                        <a:lnSpc>
                          <a:spcPts val="132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Education</a:t>
                      </a:r>
                      <a:r>
                        <a:rPr lang="en-US" sz="1100" spc="-2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1270" algn="ctr" eaLnBrk="0" hangingPunct="0">
                        <a:lnSpc>
                          <a:spcPct val="107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Employment</a:t>
                      </a:r>
                      <a:r>
                        <a:rPr lang="en-US" sz="1100" spc="-3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&amp; Job Search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45">
                <a:tc gridSpan="2">
                  <a:txBody>
                    <a:bodyPr/>
                    <a:lstStyle/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Outpatient</a:t>
                      </a:r>
                      <a:endParaRPr lang="en-US" sz="1100" spc="-5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Health</a:t>
                      </a:r>
                    </a:p>
                    <a:p>
                      <a:pPr marL="514985" marR="229235" indent="-28511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3380" marR="0" algn="ctr" eaLnBrk="0" hangingPunct="0">
                        <a:lnSpc>
                          <a:spcPct val="107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Legal</a:t>
                      </a:r>
                      <a:r>
                        <a:rPr lang="en-US" sz="1100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4795" marR="0" algn="ctr" eaLnBrk="0" hangingPunct="0">
                        <a:lnSpc>
                          <a:spcPct val="107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Life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Skills</a:t>
                      </a:r>
                      <a:r>
                        <a:rPr lang="en-US" sz="1100" spc="-3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Training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685">
                <a:tc gridSpan="2">
                  <a:txBody>
                    <a:bodyPr/>
                    <a:lstStyle/>
                    <a:p>
                      <a:pPr marL="90805" marR="0" algn="ctr" eaLnBrk="0" hangingPunct="0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Mental Health</a:t>
                      </a:r>
                      <a:r>
                        <a:rPr lang="en-US" sz="1100" spc="-3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9710" marR="219710" indent="63500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Substance</a:t>
                      </a:r>
                      <a:r>
                        <a:rPr lang="en-US" sz="11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Abuse</a:t>
                      </a:r>
                      <a:r>
                        <a:rPr lang="en-US" sz="11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Treatment</a:t>
                      </a:r>
                      <a:r>
                        <a:rPr lang="en-US" sz="1100" spc="-4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4170" marR="0" algn="ctr" eaLnBrk="0" hangingPunct="0">
                        <a:lnSpc>
                          <a:spcPct val="107000"/>
                        </a:lnSpc>
                        <a:spcBef>
                          <a:spcPts val="87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08305" marR="200025" indent="-207645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Services for</a:t>
                      </a:r>
                      <a:r>
                        <a:rPr lang="en-US" sz="1100" spc="-2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</a:t>
                      </a:r>
                    </a:p>
                    <a:p>
                      <a:pPr marL="408305" marR="200025" indent="-207645"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Populations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405">
                <a:tc gridSpan="5">
                  <a:txBody>
                    <a:bodyPr/>
                    <a:lstStyle/>
                    <a:p>
                      <a:pPr marL="0" marR="0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Renovation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770">
                <a:tc gridSpan="5">
                  <a:txBody>
                    <a:bodyPr/>
                    <a:lstStyle/>
                    <a:p>
                      <a:pPr marL="0" marR="635" algn="ctr" eaLnBrk="0" hangingPunct="0">
                        <a:lnSpc>
                          <a:spcPts val="14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Shelter</a:t>
                      </a:r>
                      <a:r>
                        <a:rPr lang="en-US" sz="1200" i="1" spc="-45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Operations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460">
                <a:tc gridSpan="5">
                  <a:txBody>
                    <a:bodyPr/>
                    <a:lstStyle/>
                    <a:p>
                      <a:pPr marL="2438400" marR="217170" indent="-222440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Assistance Required Under the Uniform Relocation Assistance and Real </a:t>
                      </a: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Property</a:t>
                      </a:r>
                      <a:endParaRPr lang="en-US" sz="1200" i="1" spc="-12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438400" marR="217170" indent="-2224405" algn="ctr" eaLnBrk="0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Acquisition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Policies Act of</a:t>
                      </a:r>
                      <a:r>
                        <a:rPr lang="en-US" sz="1200" i="1" spc="-2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1970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4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5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Section 416(f) of the McKinney-Vento Act requires </a:t>
            </a:r>
            <a:r>
              <a:rPr lang="en-US" sz="1800" dirty="0" smtClean="0"/>
              <a:t>that </a:t>
            </a:r>
            <a:r>
              <a:rPr lang="en-US" sz="1800" dirty="0"/>
              <a:t>ESG-funded projects participate in the Homeless Management Information System (HMIS).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ESG interim rule </a:t>
            </a:r>
            <a:r>
              <a:rPr lang="en-US" sz="1800" dirty="0" smtClean="0"/>
              <a:t>made </a:t>
            </a:r>
            <a:r>
              <a:rPr lang="en-US" sz="1800" dirty="0"/>
              <a:t>certain costs eligible to the extent necessary to enable this participation.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HUD </a:t>
            </a:r>
            <a:r>
              <a:rPr lang="en-US" sz="1800" dirty="0"/>
              <a:t>published a </a:t>
            </a:r>
            <a:r>
              <a:rPr lang="en-US" sz="1800" dirty="0" smtClean="0"/>
              <a:t>rule that governs HMIS and is codified at </a:t>
            </a:r>
            <a:r>
              <a:rPr lang="en-US" sz="1800" dirty="0"/>
              <a:t>24 CFR </a:t>
            </a:r>
            <a:r>
              <a:rPr lang="en-US" sz="1800" dirty="0" smtClean="0"/>
              <a:t>Part 580.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HMIS - 24 CFR 576.107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7848600" cy="3929063"/>
          </a:xfrm>
        </p:spPr>
        <p:txBody>
          <a:bodyPr/>
          <a:lstStyle/>
          <a:p>
            <a:pPr marL="109537" indent="0" eaLnBrk="1" hangingPunct="1">
              <a:buNone/>
            </a:pPr>
            <a:endParaRPr lang="en-US" sz="2000" dirty="0" smtClean="0">
              <a:solidFill>
                <a:srgbClr val="968C8C"/>
              </a:solidFill>
              <a:latin typeface="Cambria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Incomplete </a:t>
            </a:r>
            <a:r>
              <a:rPr lang="en-US" sz="2400" dirty="0"/>
              <a:t>A</a:t>
            </a:r>
            <a:r>
              <a:rPr lang="en-US" sz="2400" dirty="0" smtClean="0"/>
              <a:t>pplication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Ineligible Activity (CDBG – Public Services Only)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/>
              <a:t>Not a </a:t>
            </a:r>
            <a:r>
              <a:rPr lang="en-US" sz="2400" u="sng" dirty="0"/>
              <a:t>New or Expanded Public Service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Financial Statements “Don’t Add Up”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Non-Profit Does </a:t>
            </a:r>
            <a:r>
              <a:rPr lang="en-US" sz="2400" dirty="0"/>
              <a:t>N</a:t>
            </a:r>
            <a:r>
              <a:rPr lang="en-US" sz="2400" dirty="0" smtClean="0"/>
              <a:t>ot </a:t>
            </a:r>
            <a:r>
              <a:rPr lang="en-US" sz="2400" dirty="0"/>
              <a:t>S</a:t>
            </a:r>
            <a:r>
              <a:rPr lang="en-US" sz="2400" dirty="0" smtClean="0"/>
              <a:t>how Capacity or Cash Flow 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Ineligible Jurisdiction</a:t>
            </a:r>
            <a:endParaRPr lang="en-US" sz="2400" dirty="0"/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Lack of Experience with Proposed Activity</a:t>
            </a:r>
          </a:p>
          <a:p>
            <a:pPr eaLnBrk="1" hangingPunct="1">
              <a:spcAft>
                <a:spcPts val="600"/>
              </a:spcAft>
            </a:pPr>
            <a:r>
              <a:rPr lang="en-US" sz="2400" dirty="0" smtClean="0"/>
              <a:t>Insufficient Match</a:t>
            </a:r>
            <a:r>
              <a:rPr lang="en-US" sz="2400" dirty="0"/>
              <a:t> </a:t>
            </a:r>
            <a:r>
              <a:rPr lang="en-US" sz="2400" dirty="0" smtClean="0"/>
              <a:t>Funds, When Required </a:t>
            </a:r>
          </a:p>
          <a:p>
            <a:pPr marL="109537" indent="0" eaLnBrk="1" hangingPunct="1">
              <a:spcAft>
                <a:spcPts val="600"/>
              </a:spcAft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Common Mistakes or Issues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71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CDBG</a:t>
            </a: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activities must meet a National Objective and be eligible under 24 CFR 570.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u="sng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ESG</a:t>
            </a: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activities must be eligible under 24 CFR </a:t>
            </a: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576. </a:t>
            </a:r>
            <a:endParaRPr lang="en-US" sz="180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All projects must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fulfill needs as identified through: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 5-Year Consolidated Plan (2023-2027 Consolidated Plan)</a:t>
            </a:r>
            <a:b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(See Community Development page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at https://www.horrycountysc.gov/departments/community-development/public-notices/</a:t>
            </a:r>
            <a:endParaRPr lang="en-US" sz="18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Results of a Citizen Participation Process, required by HUD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Public Notices, Public Hearings (Needs Assessment and Action Plan Input), Surveys, &amp; Community Meetings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Feedback 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(Council, Residents, HUD, </a:t>
            </a: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/>
            </a:r>
            <a:b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</a:b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&amp; </a:t>
            </a:r>
            <a:r>
              <a:rPr lang="en-US" sz="1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Subrecipients</a:t>
            </a:r>
            <a:r>
              <a:rPr lang="en-US" sz="1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)</a:t>
            </a:r>
          </a:p>
          <a:p>
            <a:pPr lvl="2" eaLnBrk="1" hangingPunct="1">
              <a:spcAft>
                <a:spcPts val="600"/>
              </a:spcAft>
              <a:buFontTx/>
              <a:buChar char="-"/>
            </a:pPr>
            <a:endParaRPr lang="en-U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L="109537" indent="0" eaLnBrk="1" hangingPunct="1"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968C8C"/>
                </a:solidFill>
                <a:latin typeface="Times New Roman" pitchFamily="18" charset="0"/>
              </a:rPr>
              <a:t>	</a:t>
            </a:r>
            <a:endParaRPr lang="en-US" sz="1800" b="1" dirty="0">
              <a:solidFill>
                <a:srgbClr val="968C8C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Community Needs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rgbClr val="94B6D2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rgbClr val="94B6D2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7620000" cy="39290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Application Deadlines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CDBG Public Service: </a:t>
            </a:r>
            <a:r>
              <a:rPr lang="en-US" u="sng" dirty="0" smtClean="0"/>
              <a:t>February 13, 2024 – 5 PM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ESG: 			</a:t>
            </a:r>
            <a:r>
              <a:rPr lang="en-US" u="sng" dirty="0" smtClean="0"/>
              <a:t>February 13, 2024 </a:t>
            </a:r>
            <a:r>
              <a:rPr lang="en-US" u="sng" dirty="0"/>
              <a:t>– 5 PM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Note: Staff may follow up with questions about your project or request additional documentation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Process and Tentative Timeline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61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7543800" cy="45386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600" dirty="0" smtClean="0"/>
              <a:t>Submit </a:t>
            </a:r>
            <a:r>
              <a:rPr lang="en-US" sz="2600" dirty="0" smtClean="0"/>
              <a:t>Annual Action</a:t>
            </a:r>
            <a:r>
              <a:rPr lang="en-US" sz="2600" dirty="0" smtClean="0"/>
              <a:t> </a:t>
            </a:r>
            <a:r>
              <a:rPr lang="en-US" sz="2600" dirty="0" smtClean="0"/>
              <a:t>Plan: </a:t>
            </a:r>
            <a:r>
              <a:rPr lang="en-US" sz="2600" u="sng" dirty="0" smtClean="0"/>
              <a:t>May 15, 2024 </a:t>
            </a:r>
          </a:p>
          <a:p>
            <a:pPr marL="365316" lvl="1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HUD </a:t>
            </a:r>
            <a:r>
              <a:rPr lang="en-US" dirty="0" smtClean="0"/>
              <a:t>Review-Annual Action </a:t>
            </a:r>
            <a:r>
              <a:rPr lang="en-US" dirty="0" smtClean="0"/>
              <a:t>Plan: </a:t>
            </a:r>
            <a:r>
              <a:rPr lang="en-US" u="sng" dirty="0" smtClean="0"/>
              <a:t>Summer 2024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Notification of Awards: </a:t>
            </a:r>
            <a:r>
              <a:rPr lang="en-US" u="sng" dirty="0" smtClean="0"/>
              <a:t>Fall 2024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We will provide you with timeline updates when available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If funded, please plan on entering into an</a:t>
            </a:r>
            <a:br>
              <a:rPr lang="en-US" sz="2000" dirty="0" smtClean="0"/>
            </a:br>
            <a:r>
              <a:rPr lang="en-US" sz="2000" dirty="0" smtClean="0"/>
              <a:t>agreement with the County in Fall 2024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1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Agreement period will run from July 1, 2024</a:t>
            </a:r>
            <a:br>
              <a:rPr lang="en-US" sz="2000" dirty="0" smtClean="0"/>
            </a:br>
            <a:r>
              <a:rPr lang="en-US" sz="2000" dirty="0" smtClean="0"/>
              <a:t>to June 30, 2025.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Process and Tentative Timeline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329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481138"/>
            <a:ext cx="6934200" cy="3929062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/>
              <a:t>More information is available online on the Horry County Community Development website: </a:t>
            </a:r>
            <a:r>
              <a:rPr lang="en-US" sz="1600" dirty="0"/>
              <a:t>https://</a:t>
            </a:r>
            <a:r>
              <a:rPr lang="en-US" sz="1600" dirty="0" smtClean="0"/>
              <a:t>www.horrycountysc.gov/departments/community-development/public-notices/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600" dirty="0" smtClean="0">
              <a:latin typeface="Cambria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latin typeface="+mj-lt"/>
              </a:rPr>
              <a:t>The Community Development web page provides helpful documents, such as: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pplication forms (Word/Excel)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 smtClean="0">
                <a:latin typeface="+mj-lt"/>
              </a:rPr>
              <a:t>Program Limits (Income, etc.)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 smtClean="0">
                <a:latin typeface="+mj-lt"/>
              </a:rPr>
              <a:t>Consolidated Plan (2023-2027) 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200" dirty="0" smtClean="0">
                <a:latin typeface="+mj-lt"/>
              </a:rPr>
              <a:t>Assessment of Fair Housing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Additional Information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Locations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7" y="1219200"/>
            <a:ext cx="7870466" cy="39290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0600" y="2590800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" y="1481138"/>
            <a:ext cx="7638288" cy="39290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066800" y="4343400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U.S. Department of Housing and Urban Development (HUD) provides annual Community Development Block Grant (CDBG) funding to Horry County.</a:t>
            </a:r>
          </a:p>
          <a:p>
            <a:pPr marL="109537" indent="0">
              <a:buNone/>
            </a:pPr>
            <a:endParaRPr lang="en-US" sz="2400" dirty="0" smtClean="0"/>
          </a:p>
          <a:p>
            <a:r>
              <a:rPr lang="en-US" sz="2400" dirty="0" smtClean="0"/>
              <a:t>Authorized under Title I of the Housing and Community Development Act of 1974.</a:t>
            </a:r>
          </a:p>
          <a:p>
            <a:endParaRPr lang="en-US" sz="2400" dirty="0"/>
          </a:p>
          <a:p>
            <a:r>
              <a:rPr lang="en-US" sz="2400" dirty="0" smtClean="0"/>
              <a:t>Codified at 24 CFR 570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Community Development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Block Grant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6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Locations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7" y="1143000"/>
            <a:ext cx="7870466" cy="39290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0600" y="3071099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Questions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3928872"/>
          </a:xfrm>
        </p:spPr>
        <p:txBody>
          <a:bodyPr/>
          <a:lstStyle/>
          <a:p>
            <a:pPr marL="392113" lvl="1" indent="0" algn="ctr">
              <a:buNone/>
            </a:pPr>
            <a:endParaRPr lang="en-US" sz="2400" dirty="0" smtClean="0"/>
          </a:p>
          <a:p>
            <a:pPr marL="392113" lvl="1" indent="0" algn="ctr">
              <a:buNone/>
            </a:pPr>
            <a:endParaRPr lang="en-US" sz="2400" dirty="0" smtClean="0"/>
          </a:p>
          <a:p>
            <a:pPr marL="392113" lvl="1" indent="0" algn="ctr">
              <a:buNone/>
            </a:pPr>
            <a:r>
              <a:rPr lang="en-US" sz="2400" dirty="0" smtClean="0"/>
              <a:t>Please ask any application or general CDBG questions that you may have.</a:t>
            </a:r>
          </a:p>
          <a:p>
            <a:pPr marL="392113" lvl="1" indent="0" algn="ctr">
              <a:buNone/>
            </a:pPr>
            <a:endParaRPr lang="en-US" sz="2400" dirty="0" smtClean="0"/>
          </a:p>
          <a:p>
            <a:pPr marL="392113" lvl="1" indent="0" algn="ctr">
              <a:buNone/>
            </a:pPr>
            <a:r>
              <a:rPr lang="en-US" sz="2400" dirty="0"/>
              <a:t>Please email any CDBG project-specific questions to:</a:t>
            </a:r>
          </a:p>
          <a:p>
            <a:pPr marL="392113" lvl="1" indent="0" algn="ctr">
              <a:buNone/>
            </a:pPr>
            <a:r>
              <a:rPr lang="en-US" sz="2400" dirty="0"/>
              <a:t>Dobson.Michael@horrycountysc.gov</a:t>
            </a:r>
          </a:p>
          <a:p>
            <a:pPr marL="392113" lvl="1" indent="0" algn="ctr">
              <a:buNone/>
            </a:pPr>
            <a:endParaRPr lang="en-US" sz="2400" dirty="0" smtClean="0"/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2099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Contact Information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458200" cy="3928872"/>
          </a:xfrm>
        </p:spPr>
        <p:txBody>
          <a:bodyPr/>
          <a:lstStyle/>
          <a:p>
            <a:pPr marL="392113" lvl="1" indent="0" algn="ctr">
              <a:buNone/>
            </a:pPr>
            <a:r>
              <a:rPr lang="en-US" sz="2400" dirty="0" smtClean="0"/>
              <a:t>Horry County Community Development</a:t>
            </a:r>
          </a:p>
          <a:p>
            <a:pPr marL="392113" lvl="1" indent="0" algn="ctr">
              <a:buNone/>
            </a:pPr>
            <a:r>
              <a:rPr lang="en-US" sz="2400" dirty="0" smtClean="0"/>
              <a:t>100 Elm Street</a:t>
            </a:r>
          </a:p>
          <a:p>
            <a:pPr marL="392113" lvl="1" indent="0" algn="ctr">
              <a:buNone/>
            </a:pPr>
            <a:r>
              <a:rPr lang="en-US" sz="2400" dirty="0" smtClean="0"/>
              <a:t>Conway, SC 29526</a:t>
            </a:r>
          </a:p>
          <a:p>
            <a:pPr marL="392113" lvl="1" indent="0" algn="ctr">
              <a:buNone/>
            </a:pPr>
            <a:r>
              <a:rPr lang="en-US" sz="2400" dirty="0" smtClean="0"/>
              <a:t>(843) 915-7033</a:t>
            </a:r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r>
              <a:rPr lang="en-US" sz="2400" dirty="0" smtClean="0"/>
              <a:t>Dobson.Michael@horrycountysc.gov (CDBG)</a:t>
            </a:r>
          </a:p>
          <a:p>
            <a:pPr marL="392113" lvl="1" indent="0" algn="ctr">
              <a:buNone/>
            </a:pPr>
            <a:r>
              <a:rPr lang="en-US" sz="2400" dirty="0" smtClean="0"/>
              <a:t>Wiestner.Carol@horrycountysc.gov (ESG)</a:t>
            </a:r>
          </a:p>
          <a:p>
            <a:pPr marL="392113" lvl="1" indent="0" algn="ctr">
              <a:buNone/>
            </a:pPr>
            <a:endParaRPr lang="en-US" sz="1000" dirty="0"/>
          </a:p>
          <a:p>
            <a:pPr marL="392113" lvl="1" indent="0" algn="ctr">
              <a:buNone/>
            </a:pPr>
            <a:r>
              <a:rPr lang="en-US" sz="2400" dirty="0" smtClean="0"/>
              <a:t>Please submit questions through email so that answers can be published as addenda</a:t>
            </a:r>
          </a:p>
          <a:p>
            <a:pPr marL="392113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743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Created in 2008, entitlement area consists of Horry County and the City of Myrtle Beach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As part of a joint agreement, a portion of the funding is passed through Horry County to the City of Myrtle Beach for its CDBG programs.</a:t>
            </a:r>
          </a:p>
          <a:p>
            <a:pPr marL="109537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Horry County Urban Entitlement</a:t>
            </a:r>
            <a:endParaRPr lang="en-US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92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5" name="Content Placeholder 1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39624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3" pitchFamily="18" charset="2"/>
              <a:buNone/>
            </a:pPr>
            <a:endParaRPr lang="en-US" sz="18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be a New or Expanded Public Service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primarily serve unincorporated Horry County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800" b="1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meet a CDBG National Objective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</a:t>
            </a: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	-benefit low to moderate income persons (&lt;80% AMI)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b="1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-Project must not subsidize normal </a:t>
            </a:r>
            <a:r>
              <a:rPr lang="en-US" sz="1800" b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o</a:t>
            </a:r>
            <a:r>
              <a:rPr lang="en-US" sz="18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perations</a:t>
            </a: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endParaRPr lang="en-US" sz="1000" dirty="0" smtClean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00"/>
              </a:spcAft>
              <a:buFont typeface="Wingdings 3" pitchFamily="18" charset="2"/>
              <a:buNone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-Examples of Public Services include: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Job Training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Crime Prevention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Child Care and After-School Programs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for the Homeless</a:t>
            </a:r>
          </a:p>
          <a:p>
            <a:pPr lvl="1" eaLnBrk="1" hangingPunct="1">
              <a:spcBef>
                <a:spcPts val="0"/>
              </a:spcBef>
              <a:spcAft>
                <a:spcPts val="200"/>
              </a:spcAft>
              <a:buFontTx/>
              <a:buChar char="-"/>
            </a:pPr>
            <a:r>
              <a:rPr lang="en-US" sz="1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Services for the Disabled</a:t>
            </a:r>
          </a:p>
          <a:p>
            <a:pPr eaLnBrk="1" hangingPunct="1">
              <a:spcAft>
                <a:spcPts val="600"/>
              </a:spcAft>
              <a:buFontTx/>
              <a:buChar char="-"/>
            </a:pPr>
            <a:endParaRPr lang="en-US" sz="1800" b="1" dirty="0">
              <a:solidFill>
                <a:srgbClr val="968C8C"/>
              </a:solidFill>
              <a:latin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Eligible Activities: Public Services</a:t>
            </a:r>
            <a:endParaRPr lang="en-US" sz="3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08227" name="TextBox 3"/>
          <p:cNvSpPr txBox="1">
            <a:spLocks noChangeArrowheads="1"/>
          </p:cNvSpPr>
          <p:nvPr/>
        </p:nvSpPr>
        <p:spPr bwMode="auto">
          <a:xfrm>
            <a:off x="0" y="6324600"/>
            <a:ext cx="5638800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i="1" dirty="0">
                <a:solidFill>
                  <a:schemeClr val="accent1"/>
                </a:solidFill>
                <a:latin typeface="Lucida Sans Unicode" pitchFamily="34" charset="0"/>
              </a:rPr>
              <a:t>Source: U.S. Department of Housing and Urban Development www.hud.gov</a:t>
            </a:r>
            <a:endParaRPr lang="en-US" sz="1000" dirty="0">
              <a:solidFill>
                <a:schemeClr val="accent1"/>
              </a:solidFill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399784"/>
              </p:ext>
            </p:extLst>
          </p:nvPr>
        </p:nvGraphicFramePr>
        <p:xfrm>
          <a:off x="457200" y="457200"/>
          <a:ext cx="8382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882" name="TextBox 4"/>
          <p:cNvSpPr txBox="1">
            <a:spLocks noChangeArrowheads="1"/>
          </p:cNvSpPr>
          <p:nvPr/>
        </p:nvSpPr>
        <p:spPr bwMode="auto">
          <a:xfrm>
            <a:off x="6248400" y="1981200"/>
            <a:ext cx="175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Lucida Sans Unicode" pitchFamily="34" charset="0"/>
              </a:rPr>
              <a:t>*Horry County CDBG reserves this area of funding for county use </a:t>
            </a:r>
            <a:r>
              <a:rPr lang="en-US" sz="1200" dirty="0" smtClean="0">
                <a:latin typeface="Lucida Sans Unicode" pitchFamily="34" charset="0"/>
              </a:rPr>
              <a:t>only as it is only eligible for use in rare situations.</a:t>
            </a:r>
            <a:endParaRPr lang="en-US" sz="1200" dirty="0">
              <a:latin typeface="Lucida Sans Unicode" pitchFamily="34" charset="0"/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3124200" y="2590800"/>
            <a:ext cx="381000" cy="292782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3505200"/>
            <a:ext cx="432854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7620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94B6D2">
                    <a:lumMod val="50000"/>
                  </a:srgbClr>
                </a:solidFill>
                <a:latin typeface="Lucida Sans Unicode"/>
              </a:rPr>
              <a:t>CDBG Income Limits </a:t>
            </a:r>
            <a:endParaRPr lang="en-US" sz="4000" dirty="0">
              <a:solidFill>
                <a:srgbClr val="94B6D2">
                  <a:lumMod val="50000"/>
                </a:srgbClr>
              </a:solidFill>
              <a:latin typeface="Lucida Sans Unicod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05346" y="4343400"/>
            <a:ext cx="432854" cy="347502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8011643" cy="3458058"/>
          </a:xfrm>
        </p:spPr>
      </p:pic>
    </p:spTree>
    <p:extLst>
      <p:ext uri="{BB962C8B-B14F-4D97-AF65-F5344CB8AC3E}">
        <p14:creationId xmlns:p14="http://schemas.microsoft.com/office/powerpoint/2010/main" val="26860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469922" cy="446011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LMI Areas by Census Block Group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21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153400" cy="3090671"/>
          </a:xfrm>
        </p:spPr>
        <p:txBody>
          <a:bodyPr/>
          <a:lstStyle/>
          <a:p>
            <a:endParaRPr lang="en-US" sz="1600" dirty="0" smtClean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endParaRPr lang="en-US" sz="1600" dirty="0" smtClean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endParaRPr lang="en-US" sz="1600" dirty="0" smtClean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endParaRPr lang="en-US" sz="1600" dirty="0" smtClean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endParaRPr lang="en-US" sz="1600" dirty="0" smtClean="0">
              <a:hlinkClick r:id="rId2"/>
            </a:endParaRPr>
          </a:p>
          <a:p>
            <a:endParaRPr lang="en-US" sz="1600" dirty="0">
              <a:hlinkClick r:id="rId2"/>
            </a:endParaRPr>
          </a:p>
          <a:p>
            <a:pPr marL="109537" indent="0">
              <a:buNone/>
            </a:pPr>
            <a:endParaRPr lang="en-US" sz="1600" dirty="0" smtClean="0">
              <a:hlinkClick r:id="rId2"/>
            </a:endParaRPr>
          </a:p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hud.maps.arcgis.com/apps/webappviewer/index.html?id=ffd0597e8af24f88b501b7e7f326bedd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HUD LMI Mapping Tool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096000" cy="3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28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4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15603</TotalTime>
  <Words>1563</Words>
  <Application>Microsoft Office PowerPoint</Application>
  <PresentationFormat>On-screen Show (4:3)</PresentationFormat>
  <Paragraphs>296</Paragraphs>
  <Slides>32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Chart</vt:lpstr>
      <vt:lpstr>PowerPoint Presentation</vt:lpstr>
      <vt:lpstr>HUD Funding Sources</vt:lpstr>
      <vt:lpstr>Community Development  Block Grant</vt:lpstr>
      <vt:lpstr>Horry County Urban Entitlement</vt:lpstr>
      <vt:lpstr>Eligible Activities: Public Services</vt:lpstr>
      <vt:lpstr>PowerPoint Presentation</vt:lpstr>
      <vt:lpstr>PowerPoint Presentation</vt:lpstr>
      <vt:lpstr>LMI Areas by Census Block Group  </vt:lpstr>
      <vt:lpstr>HUD LMI Mapping Tool</vt:lpstr>
      <vt:lpstr>Target Areas: Bucksport &amp; Socastee</vt:lpstr>
      <vt:lpstr>PowerPoint Presentation</vt:lpstr>
      <vt:lpstr>Ineligible Activities</vt:lpstr>
      <vt:lpstr>Emergency Solutions Grant</vt:lpstr>
      <vt:lpstr>Objective</vt:lpstr>
      <vt:lpstr>Homelessness</vt:lpstr>
      <vt:lpstr>Homelessness</vt:lpstr>
      <vt:lpstr>Eligible Activities</vt:lpstr>
      <vt:lpstr>Rapid Rehousing- 24 CFR 576.104</vt:lpstr>
      <vt:lpstr>Homelessness Prevention - 24 CFR 576.102</vt:lpstr>
      <vt:lpstr>Street Outreach - 24 CFR 576.101</vt:lpstr>
      <vt:lpstr>Emergency Shelter - 24 CFR 576.102</vt:lpstr>
      <vt:lpstr>HMIS - 24 CFR 576.107</vt:lpstr>
      <vt:lpstr>Common Mistakes or Issues</vt:lpstr>
      <vt:lpstr>    Community Needs</vt:lpstr>
      <vt:lpstr>Process and Tentative Timeline</vt:lpstr>
      <vt:lpstr>Process and Tentative Timeline</vt:lpstr>
      <vt:lpstr>Additional Information</vt:lpstr>
      <vt:lpstr>Application Locations</vt:lpstr>
      <vt:lpstr>Resource Locations</vt:lpstr>
      <vt:lpstr>Resource Locations</vt:lpstr>
      <vt:lpstr>Questions</vt:lpstr>
      <vt:lpstr>Contact Information</vt:lpstr>
    </vt:vector>
  </TitlesOfParts>
  <Company>Horry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Horry County Community Development Block Grants</dc:title>
  <dc:creator>User</dc:creator>
  <cp:lastModifiedBy>Dobson, Michael</cp:lastModifiedBy>
  <cp:revision>437</cp:revision>
  <cp:lastPrinted>2021-02-10T15:35:08Z</cp:lastPrinted>
  <dcterms:created xsi:type="dcterms:W3CDTF">2009-12-22T13:21:32Z</dcterms:created>
  <dcterms:modified xsi:type="dcterms:W3CDTF">2024-01-22T17:19:31Z</dcterms:modified>
</cp:coreProperties>
</file>